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28" r:id="rId2"/>
    <p:sldId id="380" r:id="rId3"/>
    <p:sldId id="356" r:id="rId4"/>
    <p:sldId id="377" r:id="rId5"/>
    <p:sldId id="357" r:id="rId6"/>
    <p:sldId id="382" r:id="rId7"/>
    <p:sldId id="359" r:id="rId8"/>
    <p:sldId id="383" r:id="rId9"/>
    <p:sldId id="364" r:id="rId10"/>
    <p:sldId id="366" r:id="rId11"/>
    <p:sldId id="384" r:id="rId12"/>
    <p:sldId id="368" r:id="rId13"/>
    <p:sldId id="369" r:id="rId14"/>
    <p:sldId id="385" r:id="rId15"/>
    <p:sldId id="381" r:id="rId16"/>
    <p:sldId id="274"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Daly" initials="KD" lastIdx="6" clrIdx="0">
    <p:extLst>
      <p:ext uri="{19B8F6BF-5375-455C-9EA6-DF929625EA0E}">
        <p15:presenceInfo xmlns:p15="http://schemas.microsoft.com/office/powerpoint/2012/main" userId="Karen Da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009900"/>
    <a:srgbClr val="3399FF"/>
    <a:srgbClr val="1C82B7"/>
    <a:srgbClr val="28427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77" autoAdjust="0"/>
    <p:restoredTop sz="94096" autoAdjust="0"/>
  </p:normalViewPr>
  <p:slideViewPr>
    <p:cSldViewPr snapToGrid="0" snapToObjects="1">
      <p:cViewPr varScale="1">
        <p:scale>
          <a:sx n="82" d="100"/>
          <a:sy n="82" d="100"/>
        </p:scale>
        <p:origin x="33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430"/>
    </p:cViewPr>
  </p:sorterViewPr>
  <p:notesViewPr>
    <p:cSldViewPr snapToGrid="0" snapToObjects="1">
      <p:cViewPr>
        <p:scale>
          <a:sx n="130" d="100"/>
          <a:sy n="130" d="100"/>
        </p:scale>
        <p:origin x="1194" y="-18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6EA5F1-25AF-4790-8068-5221BA1BE589}" type="datetimeFigureOut">
              <a:rPr lang="en-US" smtClean="0"/>
              <a:t>1/24/2018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0FC668-85F5-4B72-8CF2-E23FFDB52416}" type="slidenum">
              <a:rPr lang="en-US" smtClean="0"/>
              <a:t>‹#›</a:t>
            </a:fld>
            <a:endParaRPr lang="en-US" dirty="0"/>
          </a:p>
        </p:txBody>
      </p:sp>
    </p:spTree>
    <p:extLst>
      <p:ext uri="{BB962C8B-B14F-4D97-AF65-F5344CB8AC3E}">
        <p14:creationId xmlns:p14="http://schemas.microsoft.com/office/powerpoint/2010/main" val="3189304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westjordan.utah.gov/" TargetMode="External"/><Relationship Id="rId3" Type="http://schemas.openxmlformats.org/officeDocument/2006/relationships/hyperlink" Target="http://www.fairoaksranchtx.org/" TargetMode="External"/><Relationship Id="rId7" Type="http://schemas.openxmlformats.org/officeDocument/2006/relationships/hyperlink" Target="https://cantonsd.org/"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saratoga-springs.org/" TargetMode="External"/><Relationship Id="rId5" Type="http://schemas.openxmlformats.org/officeDocument/2006/relationships/hyperlink" Target="https://www.lakelandgov.net/" TargetMode="External"/><Relationship Id="rId4" Type="http://schemas.openxmlformats.org/officeDocument/2006/relationships/hyperlink" Target="http://www.cityofshoreacres.u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FC668-85F5-4B72-8CF2-E23FFDB52416}" type="slidenum">
              <a:rPr lang="en-US" smtClean="0"/>
              <a:t>1</a:t>
            </a:fld>
            <a:endParaRPr lang="en-US" dirty="0"/>
          </a:p>
        </p:txBody>
      </p:sp>
    </p:spTree>
    <p:extLst>
      <p:ext uri="{BB962C8B-B14F-4D97-AF65-F5344CB8AC3E}">
        <p14:creationId xmlns:p14="http://schemas.microsoft.com/office/powerpoint/2010/main" val="1691566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latin typeface="Arial" panose="020B0604020202020204" pitchFamily="34" charset="0"/>
                <a:cs typeface="Arial" panose="020B0604020202020204" pitchFamily="34" charset="0"/>
              </a:rPr>
              <a:t>2018 COACHING PROGRAM WEBINARS</a:t>
            </a:r>
          </a:p>
          <a:p>
            <a:endParaRPr lang="en-US"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MAXIMIZING YOUR GROWTH AT EACH CAREER STAGE, WEDNESDAY, FEBRUARY 28</a:t>
            </a:r>
          </a:p>
          <a:p>
            <a:pPr marL="171450" indent="-1714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ENTREPRENEURIAL SOLUTIONS FOR LOCAL GOVERNMENT CHALLENGES, WEDNESDAY, MARCH 28</a:t>
            </a:r>
          </a:p>
          <a:p>
            <a:pPr marL="171450" indent="-1714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CREATING A CULTURE FOR CULTIVATING TALENT AND GETTING RESULTS, THURSDAY, MAY 10         </a:t>
            </a:r>
          </a:p>
          <a:p>
            <a:pPr marL="171450" indent="-1714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RECOGNIZE AND ELIMINATE BIAS: KEYS TO BEING A BETTER LEADER AND TEAM PLAYER, WEDNESDAY, SEPTEMBER 19         </a:t>
            </a:r>
          </a:p>
          <a:p>
            <a:pPr marL="171450" indent="-1714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TAKING SMART RISKS AND REBOUNDING FROM SETBACKS, THURSDAY, OCTOBER 25</a:t>
            </a:r>
          </a:p>
          <a:p>
            <a:pPr marL="171450" indent="-1714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GAINING PROJECT SUPPORT FROM YOUR TEAM, ELECTED OFFICIALS, AND THE PUBLIC, WEDNESDAY, NOVEMBER 14</a:t>
            </a:r>
          </a:p>
        </p:txBody>
      </p:sp>
      <p:sp>
        <p:nvSpPr>
          <p:cNvPr id="4" name="Slide Number Placeholder 3"/>
          <p:cNvSpPr>
            <a:spLocks noGrp="1"/>
          </p:cNvSpPr>
          <p:nvPr>
            <p:ph type="sldNum" sz="quarter" idx="10"/>
          </p:nvPr>
        </p:nvSpPr>
        <p:spPr/>
        <p:txBody>
          <a:bodyPr/>
          <a:lstStyle/>
          <a:p>
            <a:fld id="{D00FC668-85F5-4B72-8CF2-E23FFDB52416}" type="slidenum">
              <a:rPr lang="en-US" smtClean="0"/>
              <a:t>10</a:t>
            </a:fld>
            <a:endParaRPr lang="en-US" dirty="0"/>
          </a:p>
        </p:txBody>
      </p:sp>
    </p:spTree>
    <p:extLst>
      <p:ext uri="{BB962C8B-B14F-4D97-AF65-F5344CB8AC3E}">
        <p14:creationId xmlns:p14="http://schemas.microsoft.com/office/powerpoint/2010/main" val="4157285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FIVE CURRENT RESEARCH &amp; POLICY TEAM PROJECTS REFLECTING EXECUTIVE BOARD PRIORITIES, JANUARY 2018</a:t>
            </a:r>
            <a:endParaRPr lang="en-US" sz="1200" kern="1200" dirty="0">
              <a:solidFill>
                <a:schemeClr val="tx1"/>
              </a:solidFill>
              <a:effectLst/>
              <a:latin typeface="+mn-lt"/>
              <a:ea typeface="+mn-ea"/>
              <a:cs typeface="+mn-cs"/>
            </a:endParaRPr>
          </a:p>
          <a:p>
            <a:endParaRPr lang="en-US" b="1" dirty="0">
              <a:latin typeface="Arial" panose="020B0604020202020204" pitchFamily="34" charset="0"/>
              <a:cs typeface="Arial" panose="020B0604020202020204" pitchFamily="34" charset="0"/>
            </a:endParaRPr>
          </a:p>
          <a:p>
            <a:endParaRPr lang="en-US" sz="1200" b="1" kern="1200" dirty="0">
              <a:solidFill>
                <a:schemeClr val="tx1"/>
              </a:solidFill>
              <a:effectLst/>
              <a:latin typeface="+mn-lt"/>
              <a:ea typeface="+mn-ea"/>
              <a:cs typeface="+mn-cs"/>
            </a:endParaRPr>
          </a:p>
          <a:p>
            <a:pPr algn="l">
              <a:spcBef>
                <a:spcPts val="0"/>
              </a:spcBef>
              <a:spcAft>
                <a:spcPts val="600"/>
              </a:spcAft>
              <a:buSzPct val="75000"/>
            </a:pPr>
            <a:r>
              <a:rPr lang="en-US" sz="1200" b="1" kern="1200" dirty="0">
                <a:solidFill>
                  <a:schemeClr val="tx1"/>
                </a:solidFill>
                <a:effectLst/>
                <a:latin typeface="+mn-lt"/>
                <a:ea typeface="+mn-ea"/>
                <a:cs typeface="+mn-cs"/>
              </a:rPr>
              <a:t>RESEARCH PROJECTS – </a:t>
            </a:r>
          </a:p>
          <a:p>
            <a:pPr algn="l">
              <a:spcBef>
                <a:spcPts val="0"/>
              </a:spcBef>
              <a:spcAft>
                <a:spcPts val="600"/>
              </a:spcAft>
              <a:buSzPct val="75000"/>
            </a:pPr>
            <a:endParaRPr lang="en-US" sz="1200" b="1" kern="1200" dirty="0">
              <a:solidFill>
                <a:schemeClr val="tx1"/>
              </a:solidFill>
              <a:effectLst/>
              <a:latin typeface="+mn-lt"/>
              <a:ea typeface="+mn-ea"/>
              <a:cs typeface="+mn-cs"/>
            </a:endParaRPr>
          </a:p>
          <a:p>
            <a:pPr marL="171450" indent="-171450" algn="l">
              <a:spcBef>
                <a:spcPts val="0"/>
              </a:spcBef>
              <a:spcAft>
                <a:spcPts val="600"/>
              </a:spcAft>
              <a:buSzPct val="75000"/>
              <a:buFont typeface="Wingdings" panose="05000000000000000000" pitchFamily="2" charset="2"/>
              <a:buChar char="§"/>
            </a:pPr>
            <a:r>
              <a:rPr lang="en-US" sz="1200" b="1" kern="1200" dirty="0">
                <a:solidFill>
                  <a:schemeClr val="tx1"/>
                </a:solidFill>
                <a:effectLst/>
                <a:latin typeface="+mn-lt"/>
                <a:ea typeface="+mn-ea"/>
                <a:cs typeface="+mn-cs"/>
              </a:rPr>
              <a:t>RESPONDING TO ICMA EXECUTIVE BOARD PRIORITIES</a:t>
            </a:r>
          </a:p>
          <a:p>
            <a:pPr algn="l">
              <a:spcAft>
                <a:spcPts val="375"/>
              </a:spcAft>
              <a:buSzPct val="75000"/>
            </a:pPr>
            <a:endParaRPr lang="en-US" sz="1200" b="1" kern="1200" dirty="0">
              <a:solidFill>
                <a:schemeClr val="tx1"/>
              </a:solidFill>
              <a:effectLst/>
              <a:latin typeface="+mn-lt"/>
              <a:ea typeface="+mn-ea"/>
              <a:cs typeface="+mn-cs"/>
            </a:endParaRPr>
          </a:p>
          <a:p>
            <a:pPr algn="l">
              <a:spcAft>
                <a:spcPts val="375"/>
              </a:spcAft>
              <a:buSzPct val="75000"/>
            </a:pPr>
            <a:r>
              <a:rPr lang="en-US" sz="1200" b="1" kern="1200" dirty="0">
                <a:solidFill>
                  <a:schemeClr val="tx1"/>
                </a:solidFill>
                <a:effectLst/>
                <a:latin typeface="+mn-lt"/>
                <a:ea typeface="+mn-ea"/>
                <a:cs typeface="+mn-cs"/>
              </a:rPr>
              <a:t>DELIVERABLES – </a:t>
            </a:r>
          </a:p>
          <a:p>
            <a:pPr algn="l">
              <a:spcAft>
                <a:spcPts val="375"/>
              </a:spcAft>
              <a:buSzPct val="75000"/>
            </a:pPr>
            <a:endParaRPr lang="en-US" sz="1200" b="1" kern="1200" dirty="0">
              <a:solidFill>
                <a:schemeClr val="tx1"/>
              </a:solidFill>
              <a:effectLst/>
              <a:latin typeface="+mn-lt"/>
              <a:ea typeface="+mn-ea"/>
              <a:cs typeface="+mn-cs"/>
            </a:endParaRPr>
          </a:p>
          <a:p>
            <a:pPr marL="171450" indent="-171450" algn="l">
              <a:spcAft>
                <a:spcPts val="375"/>
              </a:spcAft>
              <a:buSzPct val="75000"/>
              <a:buFont typeface="Wingdings" panose="05000000000000000000" pitchFamily="2" charset="2"/>
              <a:buChar char="§"/>
            </a:pPr>
            <a:r>
              <a:rPr lang="en-US" sz="1200" b="1" kern="1200" dirty="0">
                <a:solidFill>
                  <a:schemeClr val="tx1"/>
                </a:solidFill>
                <a:effectLst/>
                <a:latin typeface="+mn-lt"/>
                <a:ea typeface="+mn-ea"/>
                <a:cs typeface="+mn-cs"/>
              </a:rPr>
              <a:t>ASSESSMENTS, REPORTS, CASE STUDIES, RESEARCH PAPERS</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00FC668-85F5-4B72-8CF2-E23FFDB52416}" type="slidenum">
              <a:rPr lang="en-US" smtClean="0"/>
              <a:t>11</a:t>
            </a:fld>
            <a:endParaRPr lang="en-US" dirty="0"/>
          </a:p>
        </p:txBody>
      </p:sp>
    </p:spTree>
    <p:extLst>
      <p:ext uri="{BB962C8B-B14F-4D97-AF65-F5344CB8AC3E}">
        <p14:creationId xmlns:p14="http://schemas.microsoft.com/office/powerpoint/2010/main" val="4269850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SAMPLING OF RECENT DIGITAL PUBLICATIONS:</a:t>
            </a:r>
          </a:p>
          <a:p>
            <a:pPr marL="286179" indent="-286179" defTabSz="654090">
              <a:buFont typeface="Wingdings" panose="05000000000000000000" pitchFamily="2" charset="2"/>
              <a:buChar char="§"/>
              <a:defRPr/>
            </a:pPr>
            <a:r>
              <a:rPr lang="en-US" b="1" dirty="0">
                <a:latin typeface="Arial" panose="020B0604020202020204" pitchFamily="34" charset="0"/>
                <a:cs typeface="Arial" panose="020B0604020202020204" pitchFamily="34" charset="0"/>
              </a:rPr>
              <a:t>ECONOMIC DEVELOPMENT: STRATEGIES FOR STATE AND LOCAL PRACTICE</a:t>
            </a:r>
          </a:p>
          <a:p>
            <a:pPr marL="286179" indent="-286179" defTabSz="654090">
              <a:buFont typeface="Wingdings" panose="05000000000000000000" pitchFamily="2" charset="2"/>
              <a:buChar char="§"/>
              <a:defRPr/>
            </a:pPr>
            <a:r>
              <a:rPr lang="en-US" b="1" dirty="0">
                <a:latin typeface="Arial" panose="020B0604020202020204" pitchFamily="34" charset="0"/>
                <a:cs typeface="Arial" panose="020B0604020202020204" pitchFamily="34" charset="0"/>
              </a:rPr>
              <a:t>THE MANAGER'S INSTANT GUIDE TO SUSTAINABILITY</a:t>
            </a:r>
          </a:p>
          <a:p>
            <a:pPr marL="286179" indent="-286179" defTabSz="654090">
              <a:buFont typeface="Wingdings" panose="05000000000000000000" pitchFamily="2" charset="2"/>
              <a:buChar char="§"/>
              <a:defRPr/>
            </a:pPr>
            <a:r>
              <a:rPr lang="en-US" b="1" dirty="0">
                <a:latin typeface="Arial" panose="020B0604020202020204" pitchFamily="34" charset="0"/>
                <a:cs typeface="Arial" panose="020B0604020202020204" pitchFamily="34" charset="0"/>
              </a:rPr>
              <a:t>MANAGING LOCAL GOVERNMENT: CASES IN EFFECTIVENESS</a:t>
            </a:r>
          </a:p>
          <a:p>
            <a:pPr defTabSz="654090">
              <a:defRPr/>
            </a:pPr>
            <a:endParaRPr lang="en-US" b="1" dirty="0"/>
          </a:p>
          <a:p>
            <a:pPr defTabSz="654090">
              <a:defRPr/>
            </a:pPr>
            <a:r>
              <a:rPr lang="en-US" b="1" dirty="0"/>
              <a:t>PERFORMANCE MEASUREMENT:</a:t>
            </a:r>
          </a:p>
          <a:p>
            <a:pPr marL="286179" indent="-286179" defTabSz="654090">
              <a:buFont typeface="Wingdings" panose="05000000000000000000" pitchFamily="2" charset="2"/>
              <a:buChar char="§"/>
              <a:defRPr/>
            </a:pPr>
            <a:r>
              <a:rPr lang="en-US" b="1" dirty="0">
                <a:latin typeface="Arial" panose="020B0604020202020204" pitchFamily="34" charset="0"/>
                <a:cs typeface="Arial" panose="020B0604020202020204" pitchFamily="34" charset="0"/>
              </a:rPr>
              <a:t>NEW APPROACH TO LOCAL GOVERNMENT PERFORMANCE BENCHMARKING</a:t>
            </a:r>
          </a:p>
          <a:p>
            <a:pPr marL="286179" indent="-286179" defTabSz="654090">
              <a:buFont typeface="Wingdings" panose="05000000000000000000" pitchFamily="2" charset="2"/>
              <a:buChar char="§"/>
              <a:defRPr/>
            </a:pPr>
            <a:r>
              <a:rPr lang="en-US" b="1" dirty="0">
                <a:latin typeface="Arial" panose="020B0604020202020204" pitchFamily="34" charset="0"/>
                <a:cs typeface="Arial" panose="020B0604020202020204" pitchFamily="34" charset="0"/>
              </a:rPr>
              <a:t>SIMPLIFIED PROCESS; ZEROING IN ON KEY INDICATORS AND LIMITING THE NEED FOR CONTROL BY ANY SINGLE ORGANIZATION. </a:t>
            </a:r>
          </a:p>
          <a:p>
            <a:pPr defTabSz="654090">
              <a:defRPr/>
            </a:pPr>
            <a:endParaRPr lang="en-US" b="1" dirty="0">
              <a:latin typeface="Arial" panose="020B0604020202020204" pitchFamily="34" charset="0"/>
              <a:cs typeface="Arial" panose="020B0604020202020204" pitchFamily="34" charset="0"/>
            </a:endParaRPr>
          </a:p>
          <a:p>
            <a:pPr defTabSz="654090">
              <a:defRPr/>
            </a:pPr>
            <a:r>
              <a:rPr lang="en-US" b="1" dirty="0">
                <a:latin typeface="Arial" panose="020B0604020202020204" pitchFamily="34" charset="0"/>
                <a:cs typeface="Arial" panose="020B0604020202020204" pitchFamily="34" charset="0"/>
              </a:rPr>
              <a:t>THIS APPROACH, OPEN ACCESS BENCHMARKING, PROVIDES FLEXIBILITY SO THAT CITIES AND COUNTIES CAN REAP THE BENEFITS OF COMPARISON REGARDLESS OF THEIR OWN REPORTING CYCLES AND SOFTWARE CHOICES.</a:t>
            </a:r>
          </a:p>
          <a:p>
            <a:endParaRPr lang="en-US" dirty="0"/>
          </a:p>
        </p:txBody>
      </p:sp>
      <p:sp>
        <p:nvSpPr>
          <p:cNvPr id="4" name="Slide Number Placeholder 3"/>
          <p:cNvSpPr>
            <a:spLocks noGrp="1"/>
          </p:cNvSpPr>
          <p:nvPr>
            <p:ph type="sldNum" sz="quarter" idx="10"/>
          </p:nvPr>
        </p:nvSpPr>
        <p:spPr/>
        <p:txBody>
          <a:bodyPr/>
          <a:lstStyle/>
          <a:p>
            <a:fld id="{D00FC668-85F5-4B72-8CF2-E23FFDB52416}" type="slidenum">
              <a:rPr lang="en-US" smtClean="0"/>
              <a:t>12</a:t>
            </a:fld>
            <a:endParaRPr lang="en-US" dirty="0"/>
          </a:p>
        </p:txBody>
      </p:sp>
    </p:spTree>
    <p:extLst>
      <p:ext uri="{BB962C8B-B14F-4D97-AF65-F5344CB8AC3E}">
        <p14:creationId xmlns:p14="http://schemas.microsoft.com/office/powerpoint/2010/main" val="15280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055959"/>
          </a:xfrm>
        </p:spPr>
        <p:txBody>
          <a:bodyPr/>
          <a:lstStyle/>
          <a:p>
            <a:r>
              <a:rPr lang="en-US" b="1" dirty="0">
                <a:latin typeface="Arial" panose="020B0604020202020204" pitchFamily="34" charset="0"/>
                <a:cs typeface="Arial" panose="020B0604020202020204" pitchFamily="34" charset="0"/>
              </a:rPr>
              <a:t>PROMOTING AN ETHICAL CULTURE IS A KEY LEADERSHIP RESPONSIBILITY. SINCE THE DEVELOPMENT OF THE ICMA CODE OF ETHICS IN 1924</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ICMA HAS BUILT AN EXTENSIVE COLLECTION OF ADVICE ON ETHICS ISSUES, CASE STUDIES, AND MODEL LOCAL GOVERNMENT DOCUMENTS. </a:t>
            </a:r>
          </a:p>
          <a:p>
            <a:endParaRPr lang="en-US" sz="400"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MULTI-YEAR EFFORT TO SET THE LEADERSHIP STANDARD FOR LOCAL GOVERNMENT MANAGEMENT. THE LEADERSHIP ADVISORY BOARD (LAB) HAS WORKED WITH SEVERAL GROUPS TO ADD LEADERSHIP DIMENSIONS TO THE ICMA PRACTICES, WHICH WILL BECOME EFFECTIVE IN NOVEMBER.</a:t>
            </a:r>
          </a:p>
          <a:p>
            <a:endParaRPr lang="en-US" sz="400"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LAB IS NOW WORKING TO IDENTIFY THE SKILLS, ABILITIES, AND TRAINING NEEDED FOR EACH PRACTICE AT EACH CAREER STAGE.</a:t>
            </a:r>
            <a:endParaRPr lang="en-US" dirty="0"/>
          </a:p>
        </p:txBody>
      </p:sp>
      <p:sp>
        <p:nvSpPr>
          <p:cNvPr id="4" name="Slide Number Placeholder 3"/>
          <p:cNvSpPr>
            <a:spLocks noGrp="1"/>
          </p:cNvSpPr>
          <p:nvPr>
            <p:ph type="sldNum" sz="quarter" idx="10"/>
          </p:nvPr>
        </p:nvSpPr>
        <p:spPr/>
        <p:txBody>
          <a:bodyPr/>
          <a:lstStyle/>
          <a:p>
            <a:fld id="{D00FC668-85F5-4B72-8CF2-E23FFDB52416}" type="slidenum">
              <a:rPr lang="en-US" smtClean="0"/>
              <a:t>13</a:t>
            </a:fld>
            <a:endParaRPr lang="en-US" dirty="0"/>
          </a:p>
        </p:txBody>
      </p:sp>
    </p:spTree>
    <p:extLst>
      <p:ext uri="{BB962C8B-B14F-4D97-AF65-F5344CB8AC3E}">
        <p14:creationId xmlns:p14="http://schemas.microsoft.com/office/powerpoint/2010/main" val="3935945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8710" y="4473891"/>
            <a:ext cx="6260690" cy="4574244"/>
          </a:xfrm>
        </p:spPr>
        <p:txBody>
          <a:bodyPr/>
          <a:lstStyle/>
          <a:p>
            <a:r>
              <a:rPr lang="en-US" b="1" cap="all" dirty="0">
                <a:latin typeface="Arial" panose="020B0604020202020204" pitchFamily="34" charset="0"/>
                <a:cs typeface="Arial" panose="020B0604020202020204" pitchFamily="34" charset="0"/>
              </a:rPr>
              <a:t>C-M form of government adoption retention CAMPAIGNS</a:t>
            </a:r>
            <a:r>
              <a:rPr lang="en-US" b="1" i="0" u="sng" kern="1200" dirty="0">
                <a:solidFill>
                  <a:schemeClr val="tx1"/>
                </a:solidFill>
                <a:effectLst/>
                <a:latin typeface="Arial" panose="020B0604020202020204" pitchFamily="34" charset="0"/>
                <a:ea typeface="+mn-ea"/>
                <a:cs typeface="Arial" panose="020B0604020202020204" pitchFamily="34" charset="0"/>
              </a:rPr>
              <a:t> </a:t>
            </a:r>
            <a:r>
              <a:rPr lang="en-US" b="1" i="0" kern="1200" dirty="0">
                <a:solidFill>
                  <a:schemeClr val="tx1"/>
                </a:solidFill>
                <a:effectLst/>
                <a:latin typeface="Arial" panose="020B0604020202020204" pitchFamily="34" charset="0"/>
                <a:ea typeface="+mn-ea"/>
                <a:cs typeface="Arial" panose="020B0604020202020204" pitchFamily="34" charset="0"/>
              </a:rPr>
              <a:t>WITH SUPPORT FROM THE FUTURE OF PROFESSONAL MANAGEMENT FUND AND STAFF WORK</a:t>
            </a:r>
            <a:endParaRPr lang="en-US" b="1" cap="all" dirty="0">
              <a:latin typeface="Arial" panose="020B0604020202020204" pitchFamily="34" charset="0"/>
              <a:cs typeface="Arial" panose="020B0604020202020204" pitchFamily="34" charset="0"/>
            </a:endParaRPr>
          </a:p>
          <a:p>
            <a:endParaRPr lang="en-US" b="1" i="1" kern="1200" dirty="0">
              <a:solidFill>
                <a:schemeClr val="tx1"/>
              </a:solidFill>
              <a:effectLst/>
              <a:latin typeface="Arial" panose="020B0604020202020204" pitchFamily="34" charset="0"/>
              <a:ea typeface="+mn-ea"/>
              <a:cs typeface="Arial" panose="020B0604020202020204" pitchFamily="34" charset="0"/>
            </a:endParaRPr>
          </a:p>
          <a:p>
            <a:r>
              <a:rPr lang="en-US" b="1" i="0" u="sng" kern="1200" dirty="0">
                <a:solidFill>
                  <a:schemeClr val="tx1"/>
                </a:solidFill>
                <a:effectLst/>
                <a:latin typeface="Arial" panose="020B0604020202020204" pitchFamily="34" charset="0"/>
                <a:ea typeface="+mn-ea"/>
                <a:cs typeface="Arial" panose="020B0604020202020204" pitchFamily="34" charset="0"/>
              </a:rPr>
              <a:t>2017 </a:t>
            </a:r>
            <a:r>
              <a:rPr lang="en-US" b="1" u="sng" dirty="0">
                <a:latin typeface="Arial" panose="020B0604020202020204" pitchFamily="34" charset="0"/>
                <a:cs typeface="Arial" panose="020B0604020202020204" pitchFamily="34" charset="0"/>
              </a:rPr>
              <a:t>CAMPAIGNS WON</a:t>
            </a:r>
            <a:r>
              <a:rPr lang="en-US" b="1" i="0" u="sng" kern="1200" dirty="0">
                <a:solidFill>
                  <a:schemeClr val="tx1"/>
                </a:solidFill>
                <a:effectLst/>
                <a:latin typeface="Arial" panose="020B0604020202020204" pitchFamily="34" charset="0"/>
                <a:ea typeface="+mn-ea"/>
                <a:cs typeface="Arial" panose="020B0604020202020204" pitchFamily="34" charset="0"/>
              </a:rPr>
              <a:t> (3)</a:t>
            </a:r>
          </a:p>
          <a:p>
            <a:pPr marL="228600" indent="-228600">
              <a:buAutoNum type="arabicParenR"/>
            </a:pPr>
            <a:r>
              <a:rPr lang="en-US" b="1" u="sng" kern="1200" dirty="0">
                <a:solidFill>
                  <a:schemeClr val="tx1"/>
                </a:solidFill>
                <a:effectLst/>
                <a:latin typeface="Arial" panose="020B0604020202020204" pitchFamily="34" charset="0"/>
                <a:ea typeface="+mn-ea"/>
                <a:cs typeface="Arial" panose="020B0604020202020204" pitchFamily="34" charset="0"/>
                <a:hlinkClick r:id="rId3"/>
              </a:rPr>
              <a:t>Fair Oaks Ranch, TX</a:t>
            </a:r>
            <a:r>
              <a:rPr lang="en-US" b="1" kern="1200" dirty="0">
                <a:solidFill>
                  <a:schemeClr val="tx1"/>
                </a:solidFill>
                <a:effectLst/>
                <a:latin typeface="Arial" panose="020B0604020202020204" pitchFamily="34" charset="0"/>
                <a:ea typeface="+mn-ea"/>
                <a:cs typeface="Arial" panose="020B0604020202020204" pitchFamily="34" charset="0"/>
              </a:rPr>
              <a:t> </a:t>
            </a:r>
            <a:r>
              <a:rPr lang="en-US" kern="1200" dirty="0">
                <a:solidFill>
                  <a:schemeClr val="tx1"/>
                </a:solidFill>
                <a:effectLst/>
                <a:latin typeface="Arial" panose="020B0604020202020204" pitchFamily="34" charset="0"/>
                <a:ea typeface="+mn-ea"/>
                <a:cs typeface="Arial" panose="020B0604020202020204" pitchFamily="34" charset="0"/>
              </a:rPr>
              <a:t>(</a:t>
            </a:r>
            <a:r>
              <a:rPr lang="en-US" b="1" kern="1200" dirty="0">
                <a:solidFill>
                  <a:schemeClr val="tx1"/>
                </a:solidFill>
                <a:effectLst/>
                <a:latin typeface="Arial" panose="020B0604020202020204" pitchFamily="34" charset="0"/>
                <a:ea typeface="+mn-ea"/>
                <a:cs typeface="Arial" panose="020B0604020202020204" pitchFamily="34" charset="0"/>
              </a:rPr>
              <a:t>pop. 8,645)  – CHANGED TO HOME RULE</a:t>
            </a:r>
          </a:p>
          <a:p>
            <a:pPr marL="228600" indent="-228600">
              <a:buAutoNum type="arabicParenR"/>
            </a:pPr>
            <a:r>
              <a:rPr lang="en-US" b="1" u="sng" kern="1200" dirty="0" err="1">
                <a:solidFill>
                  <a:schemeClr val="tx1"/>
                </a:solidFill>
                <a:effectLst/>
                <a:latin typeface="Arial" panose="020B0604020202020204" pitchFamily="34" charset="0"/>
                <a:ea typeface="+mn-ea"/>
                <a:cs typeface="Arial" panose="020B0604020202020204" pitchFamily="34" charset="0"/>
                <a:hlinkClick r:id="rId4"/>
              </a:rPr>
              <a:t>Shoreacres</a:t>
            </a:r>
            <a:r>
              <a:rPr lang="en-US" b="1" u="sng" kern="1200" dirty="0">
                <a:solidFill>
                  <a:schemeClr val="tx1"/>
                </a:solidFill>
                <a:effectLst/>
                <a:latin typeface="Arial" panose="020B0604020202020204" pitchFamily="34" charset="0"/>
                <a:ea typeface="+mn-ea"/>
                <a:cs typeface="Arial" panose="020B0604020202020204" pitchFamily="34" charset="0"/>
                <a:hlinkClick r:id="rId4"/>
              </a:rPr>
              <a:t>, TX</a:t>
            </a:r>
            <a:r>
              <a:rPr lang="en-US" b="1" kern="1200" dirty="0">
                <a:solidFill>
                  <a:schemeClr val="tx1"/>
                </a:solidFill>
                <a:effectLst/>
                <a:latin typeface="Arial" panose="020B0604020202020204" pitchFamily="34" charset="0"/>
                <a:ea typeface="+mn-ea"/>
                <a:cs typeface="Arial" panose="020B0604020202020204" pitchFamily="34" charset="0"/>
              </a:rPr>
              <a:t> (pop. 1,600) – CHANGED FROM MAYOR-COUNCIL TO COUNCIL-MANAGER; 8 TO 1 MARGIN IN FAVOR OF CHANGE</a:t>
            </a:r>
            <a:endParaRPr lang="en-US" b="1" i="1" u="none" kern="1200" cap="all" dirty="0">
              <a:solidFill>
                <a:srgbClr val="00B050"/>
              </a:solidFill>
              <a:effectLst/>
              <a:latin typeface="Arial" panose="020B0604020202020204" pitchFamily="34" charset="0"/>
              <a:ea typeface="+mn-ea"/>
              <a:cs typeface="Arial" panose="020B0604020202020204" pitchFamily="34" charset="0"/>
            </a:endParaRPr>
          </a:p>
          <a:p>
            <a:pPr marL="228600" indent="-228600">
              <a:buAutoNum type="arabicParenR"/>
            </a:pPr>
            <a:r>
              <a:rPr lang="en-US" b="1" u="sng" kern="1200" dirty="0">
                <a:solidFill>
                  <a:schemeClr val="tx1"/>
                </a:solidFill>
                <a:effectLst/>
                <a:latin typeface="Arial" panose="020B0604020202020204" pitchFamily="34" charset="0"/>
                <a:ea typeface="+mn-ea"/>
                <a:cs typeface="Arial" panose="020B0604020202020204" pitchFamily="34" charset="0"/>
                <a:hlinkClick r:id="rId5"/>
              </a:rPr>
              <a:t>Lakeland, FL</a:t>
            </a:r>
            <a:r>
              <a:rPr lang="en-US" b="1" kern="1200" dirty="0">
                <a:solidFill>
                  <a:schemeClr val="tx1"/>
                </a:solidFill>
                <a:effectLst/>
                <a:latin typeface="Arial" panose="020B0604020202020204" pitchFamily="34" charset="0"/>
                <a:ea typeface="+mn-ea"/>
                <a:cs typeface="Arial" panose="020B0604020202020204" pitchFamily="34" charset="0"/>
              </a:rPr>
              <a:t> (pop. 106,420) ABANDONMENT DEFEATED BY A LARGER THAN 2-TO-1 MARGIN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kern="1200" dirty="0">
                <a:solidFill>
                  <a:schemeClr val="tx1"/>
                </a:solidFill>
                <a:effectLst/>
                <a:latin typeface="Arial" panose="020B0604020202020204" pitchFamily="34" charset="0"/>
                <a:ea typeface="+mn-ea"/>
                <a:cs typeface="Arial" panose="020B0604020202020204" pitchFamily="34" charset="0"/>
              </a:rPr>
              <a:t>2017 CAMPAIGNS ON HOLD (2)</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1" u="sng" kern="1200" dirty="0">
                <a:solidFill>
                  <a:schemeClr val="tx1"/>
                </a:solidFill>
                <a:effectLst/>
                <a:latin typeface="Arial" panose="020B0604020202020204" pitchFamily="34" charset="0"/>
                <a:ea typeface="+mn-ea"/>
                <a:cs typeface="Arial" panose="020B0604020202020204" pitchFamily="34" charset="0"/>
                <a:hlinkClick r:id="rId6"/>
              </a:rPr>
              <a:t>Saratoga Springs, NY</a:t>
            </a:r>
            <a:r>
              <a:rPr lang="en-US" b="1" kern="1200" dirty="0">
                <a:solidFill>
                  <a:schemeClr val="tx1"/>
                </a:solidFill>
                <a:effectLst/>
                <a:latin typeface="Arial" panose="020B0604020202020204" pitchFamily="34" charset="0"/>
                <a:ea typeface="+mn-ea"/>
                <a:cs typeface="Arial" panose="020B0604020202020204" pitchFamily="34" charset="0"/>
              </a:rPr>
              <a:t> (pop. 27,763) MOVE AWAY FROM COMMISSION FORM TO C-M FORM; RECOUNT REQUESTED; LOST BY 10 VOTES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b="1" u="sng" kern="1200" dirty="0">
                <a:solidFill>
                  <a:schemeClr val="tx1"/>
                </a:solidFill>
                <a:effectLst/>
                <a:latin typeface="Arial" panose="020B0604020202020204" pitchFamily="34" charset="0"/>
                <a:ea typeface="+mn-ea"/>
                <a:cs typeface="Arial" panose="020B0604020202020204" pitchFamily="34" charset="0"/>
                <a:hlinkClick r:id="rId7"/>
              </a:rPr>
              <a:t>Canton, SD</a:t>
            </a:r>
            <a:r>
              <a:rPr lang="en-US" b="1" kern="1200" dirty="0">
                <a:solidFill>
                  <a:schemeClr val="tx1"/>
                </a:solidFill>
                <a:effectLst/>
                <a:latin typeface="Arial" panose="020B0604020202020204" pitchFamily="34" charset="0"/>
                <a:ea typeface="+mn-ea"/>
                <a:cs typeface="Arial" panose="020B0604020202020204" pitchFamily="34" charset="0"/>
              </a:rPr>
              <a:t> (pop. 3,386) TO BE CONTESTED; 408 FOR AND 405 AGAINST A CHANGE TO THE CITY’S CURRENT CITY MANAGEMENT FORM OF GOVERNMENT TO COMMISSIONER-MAYOR FORM. AN ELECTION RECOUNT HAS BEEN REQUESTED.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kern="1200" dirty="0">
              <a:solidFill>
                <a:schemeClr val="tx1"/>
              </a:solidFill>
              <a:effectLst/>
              <a:latin typeface="Arial" panose="020B0604020202020204" pitchFamily="34" charset="0"/>
              <a:ea typeface="+mn-ea"/>
              <a:cs typeface="Arial" panose="020B0604020202020204" pitchFamily="34" charset="0"/>
              <a:hlinkClick r:id="rId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kern="1200" dirty="0">
                <a:solidFill>
                  <a:schemeClr val="tx1"/>
                </a:solidFill>
                <a:effectLst/>
                <a:latin typeface="Arial" panose="020B0604020202020204" pitchFamily="34" charset="0"/>
                <a:ea typeface="+mn-ea"/>
                <a:cs typeface="Arial" panose="020B0604020202020204" pitchFamily="34" charset="0"/>
              </a:rPr>
              <a:t>2017 CAMPAIGN LOST (1)</a:t>
            </a:r>
            <a:endParaRPr lang="en-US" b="1" u="sng" kern="1200" dirty="0">
              <a:solidFill>
                <a:schemeClr val="tx1"/>
              </a:solidFill>
              <a:effectLst/>
              <a:latin typeface="Arial" panose="020B0604020202020204" pitchFamily="34" charset="0"/>
              <a:ea typeface="+mn-ea"/>
              <a:cs typeface="Arial" panose="020B0604020202020204" pitchFamily="34" charset="0"/>
              <a:hlinkClick r:id="rId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u="sng" kern="1200" dirty="0">
                <a:solidFill>
                  <a:schemeClr val="tx1"/>
                </a:solidFill>
                <a:effectLst/>
                <a:latin typeface="Arial" panose="020B0604020202020204" pitchFamily="34" charset="0"/>
                <a:ea typeface="+mn-ea"/>
                <a:cs typeface="Arial" panose="020B0604020202020204" pitchFamily="34" charset="0"/>
                <a:hlinkClick r:id="rId8"/>
              </a:rPr>
              <a:t>West Jordan, UT</a:t>
            </a:r>
            <a:r>
              <a:rPr lang="en-US" b="1" kern="1200" dirty="0">
                <a:solidFill>
                  <a:schemeClr val="tx1"/>
                </a:solidFill>
                <a:effectLst/>
                <a:latin typeface="Arial" panose="020B0604020202020204" pitchFamily="34" charset="0"/>
                <a:ea typeface="+mn-ea"/>
                <a:cs typeface="Arial" panose="020B0604020202020204" pitchFamily="34" charset="0"/>
              </a:rPr>
              <a:t> (pop. 113,699) CHANGE CITY’S STRUCTURE FROM COUNCIL-MANAGER TO MAYOR-COUNCIL PASSED BY A 70 VOTE MARGIN.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latin typeface="Arial" panose="020B0604020202020204" pitchFamily="34" charset="0"/>
                <a:ea typeface="+mn-ea"/>
                <a:cs typeface="Arial" panose="020B0604020202020204" pitchFamily="34" charset="0"/>
              </a:rPr>
              <a:t/>
            </a:r>
            <a:br>
              <a:rPr lang="en-US" kern="1200" dirty="0">
                <a:solidFill>
                  <a:schemeClr val="tx1"/>
                </a:solidFill>
                <a:effectLst/>
                <a:latin typeface="Arial" panose="020B0604020202020204" pitchFamily="34" charset="0"/>
                <a:ea typeface="+mn-ea"/>
                <a:cs typeface="Arial" panose="020B0604020202020204" pitchFamily="34" charset="0"/>
              </a:rPr>
            </a:br>
            <a:endParaRPr lang="en-US" b="1" i="1" kern="1200" cap="all" dirty="0">
              <a:solidFill>
                <a:srgbClr val="808080"/>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00FC668-85F5-4B72-8CF2-E23FFDB52416}" type="slidenum">
              <a:rPr lang="en-US" smtClean="0"/>
              <a:t>14</a:t>
            </a:fld>
            <a:endParaRPr lang="en-US" dirty="0"/>
          </a:p>
        </p:txBody>
      </p:sp>
    </p:spTree>
    <p:extLst>
      <p:ext uri="{BB962C8B-B14F-4D97-AF65-F5344CB8AC3E}">
        <p14:creationId xmlns:p14="http://schemas.microsoft.com/office/powerpoint/2010/main" val="1959658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0" kern="1200" dirty="0">
                <a:solidFill>
                  <a:schemeClr val="tx1"/>
                </a:solidFill>
                <a:effectLst/>
                <a:latin typeface="Arial" panose="020B0604020202020204" pitchFamily="34" charset="0"/>
                <a:ea typeface="+mn-ea"/>
                <a:cs typeface="Arial" panose="020B0604020202020204" pitchFamily="34" charset="0"/>
              </a:rPr>
              <a:t>10 TRACKS DEVELOPED BY THE 2018 CONFERENCE PLANNING COMMITTEE</a:t>
            </a:r>
          </a:p>
          <a:p>
            <a:endParaRPr lang="en-US" sz="1400" b="1" i="0" kern="1200" dirty="0">
              <a:solidFill>
                <a:schemeClr val="tx1"/>
              </a:solidFill>
              <a:effectLst/>
              <a:latin typeface="Arial" panose="020B0604020202020204" pitchFamily="34" charset="0"/>
              <a:ea typeface="+mn-ea"/>
              <a:cs typeface="Arial" panose="020B0604020202020204" pitchFamily="34" charset="0"/>
            </a:endParaRPr>
          </a:p>
          <a:p>
            <a:pPr marL="342900" indent="-342900">
              <a:buFont typeface="+mj-lt"/>
              <a:buAutoNum type="arabicParenR"/>
            </a:pPr>
            <a:r>
              <a:rPr lang="en-US" sz="1400" b="1" i="0" kern="1200" dirty="0">
                <a:solidFill>
                  <a:schemeClr val="tx1"/>
                </a:solidFill>
                <a:effectLst/>
                <a:latin typeface="Arial" panose="020B0604020202020204" pitchFamily="34" charset="0"/>
                <a:ea typeface="+mn-ea"/>
                <a:cs typeface="Arial" panose="020B0604020202020204" pitchFamily="34" charset="0"/>
              </a:rPr>
              <a:t>CREATING COMMUNITIES THAT LAST</a:t>
            </a:r>
          </a:p>
          <a:p>
            <a:pPr marL="342900" indent="-342900">
              <a:buFont typeface="+mj-lt"/>
              <a:buAutoNum type="arabicParenR"/>
            </a:pPr>
            <a:r>
              <a:rPr lang="en-US" sz="1400" b="1" i="0" kern="1200" dirty="0">
                <a:solidFill>
                  <a:schemeClr val="tx1"/>
                </a:solidFill>
                <a:effectLst/>
                <a:latin typeface="Arial" panose="020B0604020202020204" pitchFamily="34" charset="0"/>
                <a:ea typeface="+mn-ea"/>
                <a:cs typeface="Arial" panose="020B0604020202020204" pitchFamily="34" charset="0"/>
              </a:rPr>
              <a:t>EQUITY AND SOCIAL INCLUSION</a:t>
            </a:r>
          </a:p>
          <a:p>
            <a:pPr marL="342900" indent="-342900">
              <a:buFont typeface="+mj-lt"/>
              <a:buAutoNum type="arabicParenR"/>
            </a:pPr>
            <a:r>
              <a:rPr lang="en-US" sz="1400" b="1" i="0" kern="1200" dirty="0">
                <a:solidFill>
                  <a:schemeClr val="tx1"/>
                </a:solidFill>
                <a:effectLst/>
                <a:latin typeface="Arial" panose="020B0604020202020204" pitchFamily="34" charset="0"/>
                <a:ea typeface="+mn-ea"/>
                <a:cs typeface="Arial" panose="020B0604020202020204" pitchFamily="34" charset="0"/>
              </a:rPr>
              <a:t>NOT YOUR GRANDPARENTS’ WORKFORCE</a:t>
            </a:r>
          </a:p>
          <a:p>
            <a:pPr marL="342900" indent="-342900">
              <a:buFont typeface="+mj-lt"/>
              <a:buAutoNum type="arabicParenR"/>
            </a:pPr>
            <a:r>
              <a:rPr lang="en-US" sz="1400" b="1" i="0" kern="1200" dirty="0">
                <a:solidFill>
                  <a:schemeClr val="tx1"/>
                </a:solidFill>
                <a:effectLst/>
                <a:latin typeface="Arial" panose="020B0604020202020204" pitchFamily="34" charset="0"/>
                <a:ea typeface="+mn-ea"/>
                <a:cs typeface="Arial" panose="020B0604020202020204" pitchFamily="34" charset="0"/>
              </a:rPr>
              <a:t>REDEFINING COMMUNITY ENGAGEMENT – FROM THE COUCH TO TOWN HALL MEETINGS</a:t>
            </a:r>
          </a:p>
          <a:p>
            <a:pPr marL="342900" indent="-342900">
              <a:buFont typeface="+mj-lt"/>
              <a:buAutoNum type="arabicParenR"/>
            </a:pPr>
            <a:r>
              <a:rPr lang="en-US" sz="1400" b="1" i="0" kern="1200" dirty="0">
                <a:solidFill>
                  <a:schemeClr val="tx1"/>
                </a:solidFill>
                <a:effectLst/>
                <a:latin typeface="Arial" panose="020B0604020202020204" pitchFamily="34" charset="0"/>
                <a:ea typeface="+mn-ea"/>
                <a:cs typeface="Arial" panose="020B0604020202020204" pitchFamily="34" charset="0"/>
              </a:rPr>
              <a:t>SMART COMMUNITIES:  WHAT ARE THEY?</a:t>
            </a:r>
          </a:p>
          <a:p>
            <a:pPr marL="342900" indent="-342900">
              <a:buFont typeface="+mj-lt"/>
              <a:buAutoNum type="arabicParenR"/>
            </a:pPr>
            <a:r>
              <a:rPr lang="en-US" sz="1400" b="1" i="0" kern="1200" dirty="0">
                <a:solidFill>
                  <a:schemeClr val="tx1"/>
                </a:solidFill>
                <a:effectLst/>
                <a:latin typeface="Arial" panose="020B0604020202020204" pitchFamily="34" charset="0"/>
                <a:ea typeface="+mn-ea"/>
                <a:cs typeface="Arial" panose="020B0604020202020204" pitchFamily="34" charset="0"/>
              </a:rPr>
              <a:t>THE CHALLENGES—AND RESPONSIBILITY—OF PUTTING YOUR WELL-BEING FIRST</a:t>
            </a:r>
          </a:p>
          <a:p>
            <a:pPr marL="342900" indent="-342900">
              <a:buFont typeface="+mj-lt"/>
              <a:buAutoNum type="arabicParenR"/>
            </a:pPr>
            <a:r>
              <a:rPr lang="en-US" sz="1400" b="1" i="0" kern="1200" dirty="0">
                <a:solidFill>
                  <a:schemeClr val="tx1"/>
                </a:solidFill>
                <a:effectLst/>
                <a:latin typeface="Arial" panose="020B0604020202020204" pitchFamily="34" charset="0"/>
                <a:ea typeface="+mn-ea"/>
                <a:cs typeface="Arial" panose="020B0604020202020204" pitchFamily="34" charset="0"/>
              </a:rPr>
              <a:t>ASSISTANT/DEPUTY MANAGERS</a:t>
            </a:r>
          </a:p>
          <a:p>
            <a:pPr marL="342900" indent="-342900">
              <a:buFont typeface="+mj-lt"/>
              <a:buAutoNum type="arabicParenR"/>
            </a:pPr>
            <a:r>
              <a:rPr lang="en-US" sz="1400" b="1" i="0" kern="1200" dirty="0">
                <a:solidFill>
                  <a:schemeClr val="tx1"/>
                </a:solidFill>
                <a:effectLst/>
                <a:latin typeface="Arial" panose="020B0604020202020204" pitchFamily="34" charset="0"/>
                <a:ea typeface="+mn-ea"/>
                <a:cs typeface="Arial" panose="020B0604020202020204" pitchFamily="34" charset="0"/>
              </a:rPr>
              <a:t>COUNTY MANAGERS</a:t>
            </a:r>
          </a:p>
          <a:p>
            <a:pPr marL="342900" indent="-342900">
              <a:buFont typeface="+mj-lt"/>
              <a:buAutoNum type="arabicParenR"/>
            </a:pPr>
            <a:r>
              <a:rPr lang="en-US" sz="1400" b="1" i="0" kern="1200" dirty="0">
                <a:solidFill>
                  <a:schemeClr val="tx1"/>
                </a:solidFill>
                <a:effectLst/>
                <a:latin typeface="Arial" panose="020B0604020202020204" pitchFamily="34" charset="0"/>
                <a:ea typeface="+mn-ea"/>
                <a:cs typeface="Arial" panose="020B0604020202020204" pitchFamily="34" charset="0"/>
              </a:rPr>
              <a:t>SENIOR AND CREDENTIALED MANAGERS</a:t>
            </a:r>
          </a:p>
          <a:p>
            <a:pPr marL="342900" indent="-342900">
              <a:buFont typeface="+mj-lt"/>
              <a:buAutoNum type="arabicParenR"/>
            </a:pPr>
            <a:r>
              <a:rPr lang="en-US" sz="1400" b="1" i="0" kern="1200" dirty="0">
                <a:solidFill>
                  <a:schemeClr val="tx1"/>
                </a:solidFill>
                <a:effectLst/>
                <a:latin typeface="Arial" panose="020B0604020202020204" pitchFamily="34" charset="0"/>
                <a:ea typeface="+mn-ea"/>
                <a:cs typeface="Arial" panose="020B0604020202020204" pitchFamily="34" charset="0"/>
              </a:rPr>
              <a:t>SMALL COMMUNITY MANAGERS</a:t>
            </a:r>
          </a:p>
          <a:p>
            <a:endParaRPr lang="en-US" dirty="0"/>
          </a:p>
        </p:txBody>
      </p:sp>
      <p:sp>
        <p:nvSpPr>
          <p:cNvPr id="4" name="Slide Number Placeholder 3"/>
          <p:cNvSpPr>
            <a:spLocks noGrp="1"/>
          </p:cNvSpPr>
          <p:nvPr>
            <p:ph type="sldNum" sz="quarter" idx="10"/>
          </p:nvPr>
        </p:nvSpPr>
        <p:spPr/>
        <p:txBody>
          <a:bodyPr/>
          <a:lstStyle/>
          <a:p>
            <a:fld id="{D00FC668-85F5-4B72-8CF2-E23FFDB52416}" type="slidenum">
              <a:rPr lang="en-US" smtClean="0"/>
              <a:t>15</a:t>
            </a:fld>
            <a:endParaRPr lang="en-US" dirty="0"/>
          </a:p>
        </p:txBody>
      </p:sp>
    </p:spTree>
    <p:extLst>
      <p:ext uri="{BB962C8B-B14F-4D97-AF65-F5344CB8AC3E}">
        <p14:creationId xmlns:p14="http://schemas.microsoft.com/office/powerpoint/2010/main" val="157868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FC668-85F5-4B72-8CF2-E23FFDB52416}" type="slidenum">
              <a:rPr lang="en-US" smtClean="0"/>
              <a:t>16</a:t>
            </a:fld>
            <a:endParaRPr lang="en-US" dirty="0"/>
          </a:p>
        </p:txBody>
      </p:sp>
    </p:spTree>
    <p:extLst>
      <p:ext uri="{BB962C8B-B14F-4D97-AF65-F5344CB8AC3E}">
        <p14:creationId xmlns:p14="http://schemas.microsoft.com/office/powerpoint/2010/main" val="2778479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FC668-85F5-4B72-8CF2-E23FFDB52416}" type="slidenum">
              <a:rPr lang="en-US" smtClean="0"/>
              <a:t>2</a:t>
            </a:fld>
            <a:endParaRPr lang="en-US" dirty="0"/>
          </a:p>
        </p:txBody>
      </p:sp>
    </p:spTree>
    <p:extLst>
      <p:ext uri="{BB962C8B-B14F-4D97-AF65-F5344CB8AC3E}">
        <p14:creationId xmlns:p14="http://schemas.microsoft.com/office/powerpoint/2010/main" val="117227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FC668-85F5-4B72-8CF2-E23FFDB52416}" type="slidenum">
              <a:rPr lang="en-US" smtClean="0"/>
              <a:t>3</a:t>
            </a:fld>
            <a:endParaRPr lang="en-US" dirty="0"/>
          </a:p>
        </p:txBody>
      </p:sp>
    </p:spTree>
    <p:extLst>
      <p:ext uri="{BB962C8B-B14F-4D97-AF65-F5344CB8AC3E}">
        <p14:creationId xmlns:p14="http://schemas.microsoft.com/office/powerpoint/2010/main" val="2454660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055959"/>
          </a:xfrm>
        </p:spPr>
        <p:txBody>
          <a:bodyPr/>
          <a:lstStyle/>
          <a:p>
            <a:r>
              <a:rPr lang="en-US" sz="1400" b="1" dirty="0">
                <a:latin typeface="Arial" panose="020B0604020202020204" pitchFamily="34" charset="0"/>
                <a:cs typeface="Arial" panose="020B0604020202020204" pitchFamily="34" charset="0"/>
              </a:rPr>
              <a:t>SCHEDULE INCLUDES:</a:t>
            </a:r>
          </a:p>
          <a:p>
            <a:pPr marL="285750" indent="-285750">
              <a:buFont typeface="Wingdings" panose="05000000000000000000" pitchFamily="2" charset="2"/>
              <a:buChar char="§"/>
            </a:pPr>
            <a:r>
              <a:rPr lang="en-US" sz="1400" b="1" dirty="0">
                <a:latin typeface="Arial" panose="020B0604020202020204" pitchFamily="34" charset="0"/>
                <a:cs typeface="Arial" panose="020B0604020202020204" pitchFamily="34" charset="0"/>
              </a:rPr>
              <a:t>ICMA UNIVERSITY WORKSHOP WITH MARC OTT; ICMA EXECUTIVE DIRECTOR – LEADING COURAGEOUSLY IN CHALLENGING TIMES</a:t>
            </a:r>
          </a:p>
          <a:p>
            <a:pPr marL="285750" indent="-285750">
              <a:buFont typeface="Wingdings" panose="05000000000000000000" pitchFamily="2" charset="2"/>
              <a:buChar char="§"/>
            </a:pPr>
            <a:r>
              <a:rPr lang="en-US" sz="1400" b="1" dirty="0">
                <a:latin typeface="Arial" panose="020B0604020202020204" pitchFamily="34" charset="0"/>
                <a:cs typeface="Arial" panose="020B0604020202020204" pitchFamily="34" charset="0"/>
              </a:rPr>
              <a:t>AN OPPORTUNITY FOR STATE ASSOCIATION LEADERS TO MEET ONE ON ONE WITH ICMA LEADERSHIP</a:t>
            </a:r>
          </a:p>
          <a:p>
            <a:pPr marL="285750" indent="-285750">
              <a:buFont typeface="Wingdings" panose="05000000000000000000" pitchFamily="2" charset="2"/>
              <a:buChar char="§"/>
            </a:pPr>
            <a:r>
              <a:rPr lang="en-US" sz="1400" b="1" dirty="0">
                <a:latin typeface="Arial" panose="020B0604020202020204" pitchFamily="34" charset="0"/>
                <a:cs typeface="Arial" panose="020B0604020202020204" pitchFamily="34" charset="0"/>
              </a:rPr>
              <a:t>REGIONAL NOMINATING COMMITTEE MEETING AND REGIONAL VICE PRESIDENT CANDIDATE INTERVIEWS</a:t>
            </a:r>
          </a:p>
          <a:p>
            <a:pPr marL="285750" indent="-285750">
              <a:buFont typeface="Wingdings" panose="05000000000000000000" pitchFamily="2" charset="2"/>
              <a:buChar char="§"/>
            </a:pPr>
            <a:r>
              <a:rPr lang="en-US" sz="1400" b="1" dirty="0">
                <a:latin typeface="Arial" panose="020B0604020202020204" pitchFamily="34" charset="0"/>
                <a:cs typeface="Arial" panose="020B0604020202020204" pitchFamily="34" charset="0"/>
              </a:rPr>
              <a:t>ADDITIONAL EDUCATIONAL SESSIONS</a:t>
            </a:r>
          </a:p>
          <a:p>
            <a:pPr marL="285750" indent="-285750">
              <a:buFont typeface="Wingdings" panose="05000000000000000000" pitchFamily="2" charset="2"/>
              <a:buChar char="§"/>
            </a:pP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00FC668-85F5-4B72-8CF2-E23FFDB52416}" type="slidenum">
              <a:rPr lang="en-US" smtClean="0"/>
              <a:t>4</a:t>
            </a:fld>
            <a:endParaRPr lang="en-US" dirty="0"/>
          </a:p>
        </p:txBody>
      </p:sp>
    </p:spTree>
    <p:extLst>
      <p:ext uri="{BB962C8B-B14F-4D97-AF65-F5344CB8AC3E}">
        <p14:creationId xmlns:p14="http://schemas.microsoft.com/office/powerpoint/2010/main" val="81686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r>
              <a:rPr lang="en-US" b="1" dirty="0">
                <a:solidFill>
                  <a:prstClr val="black"/>
                </a:solidFill>
                <a:latin typeface="Arial" panose="020B0604020202020204" pitchFamily="34" charset="0"/>
                <a:cs typeface="Arial" panose="020B0604020202020204" pitchFamily="34" charset="0"/>
              </a:rPr>
              <a:t>BOARD ACCEPTED AND APPROVED PLAN IN SEPTEMBER 2016</a:t>
            </a:r>
          </a:p>
          <a:p>
            <a:pPr defTabSz="915772"/>
            <a:endParaRPr lang="en-US" b="1" dirty="0">
              <a:solidFill>
                <a:prstClr val="black"/>
              </a:solidFill>
              <a:latin typeface="Arial" panose="020B0604020202020204" pitchFamily="34" charset="0"/>
              <a:cs typeface="Arial" panose="020B0604020202020204" pitchFamily="34" charset="0"/>
            </a:endParaRPr>
          </a:p>
          <a:p>
            <a:pPr defTabSz="915772"/>
            <a:r>
              <a:rPr lang="en-US" b="1" dirty="0">
                <a:solidFill>
                  <a:prstClr val="black"/>
                </a:solidFill>
                <a:latin typeface="Arial" panose="020B0604020202020204" pitchFamily="34" charset="0"/>
                <a:cs typeface="Arial" panose="020B0604020202020204" pitchFamily="34" charset="0"/>
              </a:rPr>
              <a:t>WORK PLAN APPROVED FEBRUARY 2017</a:t>
            </a:r>
          </a:p>
          <a:p>
            <a:pPr defTabSz="915772"/>
            <a:endParaRPr lang="en-US" b="1" dirty="0">
              <a:solidFill>
                <a:prstClr val="black"/>
              </a:solidFill>
              <a:latin typeface="Arial" panose="020B0604020202020204" pitchFamily="34" charset="0"/>
              <a:cs typeface="Arial" panose="020B0604020202020204" pitchFamily="34" charset="0"/>
            </a:endParaRPr>
          </a:p>
          <a:p>
            <a:pPr defTabSz="915772"/>
            <a:r>
              <a:rPr lang="en-US" b="1" dirty="0">
                <a:solidFill>
                  <a:prstClr val="black"/>
                </a:solidFill>
                <a:latin typeface="Arial" panose="020B0604020202020204" pitchFamily="34" charset="0"/>
                <a:cs typeface="Arial" panose="020B0604020202020204" pitchFamily="34" charset="0"/>
              </a:rPr>
              <a:t>UPDATE ON PROGRESS DELIVERED AT ICMA ANNUAL CONFERENCE IN SAN ANTONIO IN OCTOBER 2017</a:t>
            </a:r>
          </a:p>
          <a:p>
            <a:pPr defTabSz="915772"/>
            <a:endParaRPr lang="en-US" b="1" dirty="0">
              <a:solidFill>
                <a:prstClr val="black"/>
              </a:solidFill>
              <a:latin typeface="Arial" panose="020B0604020202020204" pitchFamily="34" charset="0"/>
              <a:cs typeface="Arial" panose="020B0604020202020204" pitchFamily="34" charset="0"/>
            </a:endParaRPr>
          </a:p>
          <a:p>
            <a:pPr defTabSz="915772"/>
            <a:r>
              <a:rPr lang="en-US" sz="1400" b="1" dirty="0">
                <a:solidFill>
                  <a:prstClr val="black"/>
                </a:solidFill>
                <a:latin typeface="Arial" panose="020B0604020202020204" pitchFamily="34" charset="0"/>
                <a:cs typeface="Arial" panose="020B0604020202020204" pitchFamily="34" charset="0"/>
              </a:rPr>
              <a:t>MISSION: </a:t>
            </a:r>
          </a:p>
          <a:p>
            <a:pPr defTabSz="915772"/>
            <a:r>
              <a:rPr lang="en-US" b="1" dirty="0">
                <a:solidFill>
                  <a:prstClr val="black"/>
                </a:solidFill>
                <a:latin typeface="Arial" panose="020B0604020202020204" pitchFamily="34" charset="0"/>
                <a:cs typeface="Arial" panose="020B0604020202020204" pitchFamily="34" charset="0"/>
              </a:rPr>
              <a:t>TO ADVANCE PROFESSIONAL LOCAL GOVERNMENT THROUGH LEADERSHIP, MANAGEMENT, INNOVATION, AND ETHICS</a:t>
            </a:r>
          </a:p>
          <a:p>
            <a:pPr defTabSz="915772"/>
            <a:endParaRPr lang="en-US" sz="1400" b="1" dirty="0">
              <a:solidFill>
                <a:prstClr val="black"/>
              </a:solidFill>
              <a:latin typeface="Arial" panose="020B0604020202020204" pitchFamily="34" charset="0"/>
              <a:cs typeface="Arial" panose="020B0604020202020204" pitchFamily="34" charset="0"/>
            </a:endParaRPr>
          </a:p>
          <a:p>
            <a:pPr defTabSz="915772"/>
            <a:r>
              <a:rPr lang="en-US" sz="1400" b="1" dirty="0">
                <a:solidFill>
                  <a:prstClr val="black"/>
                </a:solidFill>
                <a:latin typeface="Arial" panose="020B0604020202020204" pitchFamily="34" charset="0"/>
                <a:cs typeface="Arial" panose="020B0604020202020204" pitchFamily="34" charset="0"/>
              </a:rPr>
              <a:t>VISION: </a:t>
            </a:r>
          </a:p>
          <a:p>
            <a:pPr defTabSz="915772"/>
            <a:r>
              <a:rPr lang="en-US" b="1" dirty="0">
                <a:solidFill>
                  <a:prstClr val="black"/>
                </a:solidFill>
                <a:latin typeface="Arial" panose="020B0604020202020204" pitchFamily="34" charset="0"/>
                <a:cs typeface="Arial" panose="020B0604020202020204" pitchFamily="34" charset="0"/>
              </a:rPr>
              <a:t>TO BE THE LEADING ASSOCIATON OF LOCLA GOVERNMENT PROFESSIONALS DEDICATED TOCRATING AND SUSTAINING THRIVING COMMUNITIE THROUGHOUT THE WORLS</a:t>
            </a:r>
          </a:p>
          <a:p>
            <a:pPr defTabSz="915772"/>
            <a:endParaRPr lang="en-US" b="1" dirty="0">
              <a:solidFill>
                <a:prstClr val="black"/>
              </a:solidFill>
              <a:latin typeface="Arial" panose="020B0604020202020204" pitchFamily="34" charset="0"/>
              <a:cs typeface="Arial" panose="020B0604020202020204" pitchFamily="34" charset="0"/>
            </a:endParaRPr>
          </a:p>
          <a:p>
            <a:pPr defTabSz="915772"/>
            <a:r>
              <a:rPr lang="en-US" sz="1400" b="1" dirty="0">
                <a:solidFill>
                  <a:prstClr val="black"/>
                </a:solidFill>
                <a:latin typeface="Arial" panose="020B0604020202020204" pitchFamily="34" charset="0"/>
                <a:cs typeface="Arial" panose="020B0604020202020204" pitchFamily="34" charset="0"/>
              </a:rPr>
              <a:t>KEY PRIORITIES IN THE STRATEGIC PLAN</a:t>
            </a:r>
          </a:p>
          <a:p>
            <a:pPr marL="286179" indent="-286179">
              <a:buSzPct val="75000"/>
              <a:buFont typeface="Wingdings" panose="05000000000000000000" pitchFamily="2" charset="2"/>
              <a:buChar char="§"/>
            </a:pPr>
            <a:r>
              <a:rPr lang="en-US" b="1" dirty="0">
                <a:latin typeface="Arial" panose="020B0604020202020204" pitchFamily="34" charset="0"/>
                <a:cs typeface="Arial" panose="020B0604020202020204" pitchFamily="34" charset="0"/>
              </a:rPr>
              <a:t>MEMBER BENEFITS &amp; GROWTH</a:t>
            </a:r>
          </a:p>
          <a:p>
            <a:pPr marL="286179" indent="-286179">
              <a:buSzPct val="75000"/>
              <a:buFont typeface="Wingdings" panose="05000000000000000000" pitchFamily="2" charset="2"/>
              <a:buChar char="§"/>
            </a:pPr>
            <a:r>
              <a:rPr lang="en-US" b="1" dirty="0">
                <a:latin typeface="Arial" panose="020B0604020202020204" pitchFamily="34" charset="0"/>
                <a:cs typeface="Arial" panose="020B0604020202020204" pitchFamily="34" charset="0"/>
              </a:rPr>
              <a:t>LEARNING COMMUNITY</a:t>
            </a:r>
          </a:p>
          <a:p>
            <a:pPr marL="286179" indent="-286179">
              <a:buSzPct val="75000"/>
              <a:buFont typeface="Wingdings" panose="05000000000000000000" pitchFamily="2" charset="2"/>
              <a:buChar char="§"/>
            </a:pPr>
            <a:r>
              <a:rPr lang="en-US" b="1" dirty="0">
                <a:latin typeface="Arial" panose="020B0604020202020204" pitchFamily="34" charset="0"/>
                <a:cs typeface="Arial" panose="020B0604020202020204" pitchFamily="34" charset="0"/>
              </a:rPr>
              <a:t>THOUGHT LEADERSHIP &amp; RESOURCE NETWORK</a:t>
            </a:r>
          </a:p>
          <a:p>
            <a:pPr marL="286179" indent="-286179">
              <a:buSzPct val="75000"/>
              <a:buFont typeface="Wingdings" panose="05000000000000000000" pitchFamily="2" charset="2"/>
              <a:buChar char="§"/>
            </a:pPr>
            <a:r>
              <a:rPr lang="en-US" b="1" dirty="0">
                <a:latin typeface="Arial" panose="020B0604020202020204" pitchFamily="34" charset="0"/>
                <a:cs typeface="Arial" panose="020B0604020202020204" pitchFamily="34" charset="0"/>
              </a:rPr>
              <a:t>ADVOCACY &amp; OUTREACH</a:t>
            </a:r>
          </a:p>
          <a:p>
            <a:pPr marL="286179" indent="-286179">
              <a:buSzPct val="75000"/>
              <a:buFont typeface="Wingdings" panose="05000000000000000000" pitchFamily="2" charset="2"/>
              <a:buChar char="§"/>
            </a:pPr>
            <a:r>
              <a:rPr lang="en-US" b="1" dirty="0">
                <a:latin typeface="Arial" panose="020B0604020202020204" pitchFamily="34" charset="0"/>
                <a:cs typeface="Arial" panose="020B0604020202020204" pitchFamily="34" charset="0"/>
              </a:rPr>
              <a:t>GOVERNANCE &amp; OPERATIONS</a:t>
            </a:r>
          </a:p>
          <a:p>
            <a:endParaRPr lang="en-US" dirty="0"/>
          </a:p>
        </p:txBody>
      </p:sp>
      <p:sp>
        <p:nvSpPr>
          <p:cNvPr id="4" name="Slide Number Placeholder 3"/>
          <p:cNvSpPr>
            <a:spLocks noGrp="1"/>
          </p:cNvSpPr>
          <p:nvPr>
            <p:ph type="sldNum" sz="quarter" idx="10"/>
          </p:nvPr>
        </p:nvSpPr>
        <p:spPr/>
        <p:txBody>
          <a:bodyPr/>
          <a:lstStyle/>
          <a:p>
            <a:fld id="{D00FC668-85F5-4B72-8CF2-E23FFDB52416}" type="slidenum">
              <a:rPr lang="en-US" smtClean="0"/>
              <a:t>5</a:t>
            </a:fld>
            <a:endParaRPr lang="en-US" dirty="0"/>
          </a:p>
        </p:txBody>
      </p:sp>
    </p:spTree>
    <p:extLst>
      <p:ext uri="{BB962C8B-B14F-4D97-AF65-F5344CB8AC3E}">
        <p14:creationId xmlns:p14="http://schemas.microsoft.com/office/powerpoint/2010/main" val="128546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ICMA’S STRATEGIC PLAN</a:t>
            </a:r>
            <a:r>
              <a:rPr lang="en-US" sz="1400" b="1" i="1" u="none" dirty="0">
                <a:solidFill>
                  <a:schemeClr val="tx1"/>
                </a:solidFill>
                <a:latin typeface="Arial" panose="020B0604020202020204" pitchFamily="34" charset="0"/>
                <a:cs typeface="Arial" panose="020B0604020202020204" pitchFamily="34" charset="0"/>
              </a:rPr>
              <a:t>: </a:t>
            </a:r>
            <a:r>
              <a:rPr lang="en-US" sz="1400" b="1" i="1" u="sng" dirty="0">
                <a:solidFill>
                  <a:schemeClr val="tx1"/>
                </a:solidFill>
                <a:latin typeface="Arial" panose="020B0604020202020204" pitchFamily="34" charset="0"/>
                <a:cs typeface="Arial" panose="020B0604020202020204" pitchFamily="34" charset="0"/>
              </a:rPr>
              <a:t>ENVISION ICMA</a:t>
            </a:r>
            <a:r>
              <a:rPr lang="en-US" sz="1400" b="1" dirty="0">
                <a:solidFill>
                  <a:schemeClr val="tx1"/>
                </a:solidFill>
                <a:latin typeface="Arial" panose="020B0604020202020204" pitchFamily="34" charset="0"/>
                <a:cs typeface="Arial" panose="020B0604020202020204" pitchFamily="34" charset="0"/>
              </a:rPr>
              <a:t> EMPHASIZES OUR PRIORITY TO ATTRACT A BROAD AND INCLUSIVE MEMBERSHIP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ONE OF THE SEVEN CORE BELIEFS: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1" i="0" kern="1200" dirty="0">
                <a:solidFill>
                  <a:schemeClr val="tx1"/>
                </a:solidFill>
                <a:effectLst/>
                <a:latin typeface="Arial" panose="020B0604020202020204" pitchFamily="34" charset="0"/>
                <a:ea typeface="+mn-ea"/>
                <a:cs typeface="Arial" panose="020B0604020202020204" pitchFamily="34" charset="0"/>
              </a:rPr>
              <a:t>EQUITY AND INCLUSION: ENSURING THAT LOCAL GOVERNMENTS ARE INCLUSIVE AND MIRROR THE DIVERSITY IN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Arial" panose="020B0604020202020204" pitchFamily="34" charset="0"/>
              <a:cs typeface="Arial" panose="020B0604020202020204" pitchFamily="34" charset="0"/>
            </a:endParaRPr>
          </a:p>
          <a:p>
            <a:pPr algn="l">
              <a:spcBef>
                <a:spcPts val="0"/>
              </a:spcBef>
              <a:buSzPct val="75000"/>
            </a:pPr>
            <a:r>
              <a:rPr lang="en-US" sz="1400" b="1" dirty="0">
                <a:solidFill>
                  <a:schemeClr val="tx1"/>
                </a:solidFill>
                <a:latin typeface="Arial" panose="020B0604020202020204" pitchFamily="34" charset="0"/>
                <a:cs typeface="Arial" panose="020B0604020202020204" pitchFamily="34" charset="0"/>
              </a:rPr>
              <a:t>BUILDING MEMBERSHIP TOGETHER</a:t>
            </a:r>
          </a:p>
          <a:p>
            <a:pPr algn="l">
              <a:spcBef>
                <a:spcPts val="0"/>
              </a:spcBef>
              <a:buSzPct val="75000"/>
            </a:pPr>
            <a:endParaRPr lang="en-US" sz="1400" b="1" dirty="0">
              <a:solidFill>
                <a:schemeClr val="tx1"/>
              </a:solidFill>
              <a:latin typeface="Arial" panose="020B0604020202020204" pitchFamily="34" charset="0"/>
              <a:cs typeface="Arial" panose="020B0604020202020204" pitchFamily="34" charset="0"/>
            </a:endParaRPr>
          </a:p>
          <a:p>
            <a:pPr marL="457200" indent="-457200" algn="l">
              <a:spcBef>
                <a:spcPts val="0"/>
              </a:spcBef>
              <a:buSzPct val="75000"/>
              <a:buFont typeface="Wingdings" panose="05000000000000000000" pitchFamily="2" charset="2"/>
              <a:buChar char="§"/>
            </a:pPr>
            <a:r>
              <a:rPr lang="en-US" sz="1400" b="1" dirty="0">
                <a:solidFill>
                  <a:schemeClr val="tx1"/>
                </a:solidFill>
                <a:latin typeface="Arial" panose="020B0604020202020204" pitchFamily="34" charset="0"/>
                <a:cs typeface="Arial" panose="020B0604020202020204" pitchFamily="34" charset="0"/>
              </a:rPr>
              <a:t>CO-RECRUITMENT EFFORTS WITH STATE ASSOCIATIONS </a:t>
            </a:r>
          </a:p>
          <a:p>
            <a:pPr marL="457200" indent="-457200" algn="l">
              <a:spcBef>
                <a:spcPts val="0"/>
              </a:spcBef>
              <a:buSzPct val="75000"/>
              <a:buFont typeface="Wingdings" panose="05000000000000000000" pitchFamily="2" charset="2"/>
              <a:buChar char="§"/>
            </a:pPr>
            <a:r>
              <a:rPr lang="en-US" sz="1400" b="1" dirty="0">
                <a:solidFill>
                  <a:schemeClr val="tx1"/>
                </a:solidFill>
                <a:latin typeface="Arial" panose="020B0604020202020204" pitchFamily="34" charset="0"/>
                <a:cs typeface="Arial" panose="020B0604020202020204" pitchFamily="34" charset="0"/>
              </a:rPr>
              <a:t>FLAT RATE DUES FOR DEPARTMENT DIRECTORS</a:t>
            </a:r>
          </a:p>
          <a:p>
            <a:pPr marL="457200" indent="-457200" algn="l">
              <a:spcBef>
                <a:spcPts val="0"/>
              </a:spcBef>
              <a:buSzPct val="75000"/>
              <a:buFont typeface="Wingdings" panose="05000000000000000000" pitchFamily="2" charset="2"/>
              <a:buChar char="§"/>
            </a:pPr>
            <a:r>
              <a:rPr lang="en-US" sz="1400" b="1" dirty="0">
                <a:latin typeface="Arial" panose="020B0604020202020204" pitchFamily="34" charset="0"/>
                <a:cs typeface="Arial" panose="020B0604020202020204" pitchFamily="34" charset="0"/>
              </a:rPr>
              <a:t>IN ADDITION TO COLLABORATION ON STATE-BASED RECRUITMENT CAMPAIGNS, THE $200 FLAT DUES RATE FOR DEPARTMENT DIRECTORS HAS YIELDED RETURNS</a:t>
            </a:r>
          </a:p>
          <a:p>
            <a:pPr marL="457200" indent="-457200" algn="l">
              <a:spcBef>
                <a:spcPts val="0"/>
              </a:spcBef>
              <a:buSzPct val="75000"/>
              <a:buFont typeface="Wingdings" panose="05000000000000000000" pitchFamily="2" charset="2"/>
              <a:buChar char="§"/>
            </a:pPr>
            <a:r>
              <a:rPr lang="en-US" sz="1400" b="1" dirty="0">
                <a:latin typeface="Arial" panose="020B0604020202020204" pitchFamily="34" charset="0"/>
                <a:cs typeface="Arial" panose="020B0604020202020204" pitchFamily="34" charset="0"/>
              </a:rPr>
              <a:t>OVER 300 DEPARTMENT HEADS HAVE JOINED ICMA.</a:t>
            </a:r>
            <a:endParaRPr lang="en-US" sz="1400" b="1" dirty="0">
              <a:solidFill>
                <a:schemeClr val="tx1"/>
              </a:solidFill>
              <a:latin typeface="Arial" panose="020B0604020202020204" pitchFamily="34" charset="0"/>
              <a:cs typeface="Arial" panose="020B0604020202020204" pitchFamily="34" charset="0"/>
            </a:endParaRPr>
          </a:p>
          <a:p>
            <a:pPr marL="457200" indent="-457200" algn="l">
              <a:spcBef>
                <a:spcPts val="0"/>
              </a:spcBef>
              <a:buSzPct val="75000"/>
              <a:buFont typeface="Wingdings" panose="05000000000000000000" pitchFamily="2" charset="2"/>
              <a:buChar char="§"/>
            </a:pPr>
            <a:r>
              <a:rPr lang="en-US" sz="1400" b="1" dirty="0">
                <a:solidFill>
                  <a:schemeClr val="tx1"/>
                </a:solidFill>
                <a:latin typeface="Arial" panose="020B0604020202020204" pitchFamily="34" charset="0"/>
                <a:cs typeface="Arial" panose="020B0604020202020204" pitchFamily="34" charset="0"/>
              </a:rPr>
              <a:t>OVER 30% GROWTH IN EARLY- TO MID-CAREER MEMBERS</a:t>
            </a:r>
          </a:p>
          <a:p>
            <a:pPr algn="l">
              <a:spcBef>
                <a:spcPts val="0"/>
              </a:spcBef>
              <a:buSzPct val="75000"/>
            </a:pPr>
            <a:endParaRPr lang="en-US" sz="1400" b="1" dirty="0">
              <a:solidFill>
                <a:schemeClr val="tx1"/>
              </a:solidFill>
              <a:latin typeface="Arial" panose="020B0604020202020204" pitchFamily="34" charset="0"/>
              <a:cs typeface="Arial" panose="020B0604020202020204" pitchFamily="34" charset="0"/>
            </a:endParaRPr>
          </a:p>
          <a:p>
            <a:pPr algn="l">
              <a:spcBef>
                <a:spcPts val="0"/>
              </a:spcBef>
              <a:buSzPct val="75000"/>
            </a:pPr>
            <a:r>
              <a:rPr lang="en-US" sz="1400" b="1" dirty="0">
                <a:solidFill>
                  <a:schemeClr val="tx1"/>
                </a:solidFill>
                <a:latin typeface="Arial" panose="020B0604020202020204" pitchFamily="34" charset="0"/>
                <a:cs typeface="Arial" panose="020B0604020202020204" pitchFamily="34" charset="0"/>
              </a:rPr>
              <a:t>MORE THAN 11,000 ICMA MEMBERS REPRESENTING ALL 50 STATES AND 33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00FC668-85F5-4B72-8CF2-E23FFDB52416}" type="slidenum">
              <a:rPr lang="en-US" smtClean="0"/>
              <a:t>6</a:t>
            </a:fld>
            <a:endParaRPr lang="en-US" dirty="0"/>
          </a:p>
        </p:txBody>
      </p:sp>
    </p:spTree>
    <p:extLst>
      <p:ext uri="{BB962C8B-B14F-4D97-AF65-F5344CB8AC3E}">
        <p14:creationId xmlns:p14="http://schemas.microsoft.com/office/powerpoint/2010/main" val="293056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CONTINUED GROWTH OF ICMA STUDENT CHAPTERS: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THERE IS NO COST TO BELONG TO A STUDENT CHAPTER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ICMA CONTINUES TO OFFER THE ACADEMIC CO-ORDINATOR COMPLIMENTARY MEMBERSHIP IN ICMA.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WE ENCOURAGE YOU TO PROMOTE THIS WITH YOUR MEMBERS AND TO SUPPORT STUDENTS IN YOUR STATE.</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WE HAVE A TARGET LIST OF OVER 90 MPA PROGRAMS THAT WE WILL BE CONTACTING THIS YEAR TO ENCOURAGE THE DEVELOPMENT OF A CHAPTER.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WE WILL BE REACHING OUT TO OUR MEMBERS WHO ARE GRADUATES OF THE SCHOOLS TO ENCOURAGE THEIR PARTICIPATION.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VISIT ICMA.ORG UNDER CAREER RESOURCES TO SEE A COMPLETE LIST OF THE CURRENT STUDENT CHAPTERS. </a:t>
            </a:r>
          </a:p>
          <a:p>
            <a:endParaRPr lang="en-US" dirty="0"/>
          </a:p>
        </p:txBody>
      </p:sp>
      <p:sp>
        <p:nvSpPr>
          <p:cNvPr id="4" name="Slide Number Placeholder 3"/>
          <p:cNvSpPr>
            <a:spLocks noGrp="1"/>
          </p:cNvSpPr>
          <p:nvPr>
            <p:ph type="sldNum" sz="quarter" idx="10"/>
          </p:nvPr>
        </p:nvSpPr>
        <p:spPr/>
        <p:txBody>
          <a:bodyPr/>
          <a:lstStyle/>
          <a:p>
            <a:fld id="{D00FC668-85F5-4B72-8CF2-E23FFDB52416}" type="slidenum">
              <a:rPr lang="en-US" smtClean="0"/>
              <a:t>7</a:t>
            </a:fld>
            <a:endParaRPr lang="en-US" dirty="0"/>
          </a:p>
        </p:txBody>
      </p:sp>
    </p:spTree>
    <p:extLst>
      <p:ext uri="{BB962C8B-B14F-4D97-AF65-F5344CB8AC3E}">
        <p14:creationId xmlns:p14="http://schemas.microsoft.com/office/powerpoint/2010/main" val="4291797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25314"/>
          </a:xfrm>
        </p:spPr>
        <p:txBody>
          <a:bodyPr/>
          <a:lstStyle/>
          <a:p>
            <a:r>
              <a:rPr lang="en-US" b="1" dirty="0">
                <a:latin typeface="Arial" panose="020B0604020202020204" pitchFamily="34" charset="0"/>
                <a:cs typeface="Arial" panose="020B0604020202020204" pitchFamily="34" charset="0"/>
              </a:rPr>
              <a:t>FRAMEWORK FOR PROFESSIONAL CONDUCT WITH THE CODE OF ETHICS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EXTENSIVE INFORMATION SHARING VIA ONLINE PUBLICATIONS, BLOGS, DISCUSSION GROUPS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PERSONAL SUPPORT FOR MEMBERS IN TRANSITION, FIRST TIME ADMINISTRATORS, AND SENIOR ADVISOR PROGRAMS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CAREER NETWORK:  JOB BOARD, CAREER ADVICE, COACHING</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PROFESSIONAL DEVELOPMENT: ICMA UNIVERSITY; ANNUAL CONFERENCE; REGIONAL SUMMITS; WEBINARS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PROFESSIONAL RECOGNITION: CREDENTIALING; ANNUAL AWARDS PROGRAM</a:t>
            </a:r>
          </a:p>
          <a:p>
            <a:endParaRPr lang="en-US"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NOTE:</a:t>
            </a:r>
          </a:p>
          <a:p>
            <a:r>
              <a:rPr lang="en-US" b="1" dirty="0">
                <a:latin typeface="Arial" panose="020B0604020202020204" pitchFamily="34" charset="0"/>
                <a:cs typeface="Arial" panose="020B0604020202020204" pitchFamily="34" charset="0"/>
              </a:rPr>
              <a:t>CALL FOR ICMA MEMBER COMMITTEE VOLUNTEERS WILL BE ISSUED IN MARCH; WATCH FOR ANNOUNCEMENT IN ICMA NEWSLETTER / LEADERSHIP MATTERS </a:t>
            </a:r>
          </a:p>
          <a:p>
            <a:endParaRPr lang="en-US" dirty="0"/>
          </a:p>
        </p:txBody>
      </p:sp>
      <p:sp>
        <p:nvSpPr>
          <p:cNvPr id="4" name="Slide Number Placeholder 3"/>
          <p:cNvSpPr>
            <a:spLocks noGrp="1"/>
          </p:cNvSpPr>
          <p:nvPr>
            <p:ph type="sldNum" sz="quarter" idx="10"/>
          </p:nvPr>
        </p:nvSpPr>
        <p:spPr/>
        <p:txBody>
          <a:bodyPr/>
          <a:lstStyle/>
          <a:p>
            <a:fld id="{D00FC668-85F5-4B72-8CF2-E23FFDB52416}" type="slidenum">
              <a:rPr lang="en-US" smtClean="0"/>
              <a:t>8</a:t>
            </a:fld>
            <a:endParaRPr lang="en-US" dirty="0"/>
          </a:p>
        </p:txBody>
      </p:sp>
    </p:spTree>
    <p:extLst>
      <p:ext uri="{BB962C8B-B14F-4D97-AF65-F5344CB8AC3E}">
        <p14:creationId xmlns:p14="http://schemas.microsoft.com/office/powerpoint/2010/main" val="2186695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640611"/>
          </a:xfrm>
        </p:spPr>
        <p:txBody>
          <a:bodyPr/>
          <a:lstStyle/>
          <a:p>
            <a:r>
              <a:rPr lang="en-US" b="1" dirty="0">
                <a:latin typeface="Arial" panose="020B0604020202020204" pitchFamily="34" charset="0"/>
                <a:cs typeface="Arial" panose="020B0604020202020204" pitchFamily="34" charset="0"/>
              </a:rPr>
              <a:t>NEEDS VARY AT EVERY STAGE OF YOUR CAREER</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ICMA TAILORS PROFESSIONAL DEVELOPMENT SUPPORT YOU WHERE YOU ARE ON THAT PATH:</a:t>
            </a:r>
          </a:p>
          <a:p>
            <a:endParaRPr lang="en-US" b="1" dirty="0">
              <a:latin typeface="Arial" panose="020B0604020202020204" pitchFamily="34" charset="0"/>
              <a:cs typeface="Arial" panose="020B0604020202020204" pitchFamily="34" charset="0"/>
            </a:endParaRPr>
          </a:p>
          <a:p>
            <a:pPr marL="286179" indent="-286179">
              <a:buFont typeface="Wingdings" panose="05000000000000000000" pitchFamily="2" charset="2"/>
              <a:buChar char="§"/>
            </a:pPr>
            <a:r>
              <a:rPr lang="en-US" b="1" dirty="0">
                <a:latin typeface="Arial" panose="020B0604020202020204" pitchFamily="34" charset="0"/>
                <a:cs typeface="Arial" panose="020B0604020202020204" pitchFamily="34" charset="0"/>
              </a:rPr>
              <a:t>STUDENTS: Engagement with ICMA Student Chapters</a:t>
            </a:r>
          </a:p>
          <a:p>
            <a:pPr marL="286179" indent="-286179">
              <a:buFont typeface="Wingdings" panose="05000000000000000000" pitchFamily="2" charset="2"/>
              <a:buChar char="§"/>
            </a:pPr>
            <a:r>
              <a:rPr lang="en-US" b="1" dirty="0">
                <a:latin typeface="Arial" panose="020B0604020202020204" pitchFamily="34" charset="0"/>
                <a:cs typeface="Arial" panose="020B0604020202020204" pitchFamily="34" charset="0"/>
              </a:rPr>
              <a:t>EARLY CAREER PROFESSIONALS: Leadership ICMA; Ethics 101 e-Course; LG 101 Online Certificate</a:t>
            </a:r>
          </a:p>
          <a:p>
            <a:pPr marL="286179" indent="-286179">
              <a:buFont typeface="Wingdings" panose="05000000000000000000" pitchFamily="2" charset="2"/>
              <a:buChar char="§"/>
            </a:pPr>
            <a:r>
              <a:rPr lang="en-US" b="1" dirty="0">
                <a:latin typeface="Arial" panose="020B0604020202020204" pitchFamily="34" charset="0"/>
                <a:cs typeface="Arial" panose="020B0604020202020204" pitchFamily="34" charset="0"/>
              </a:rPr>
              <a:t>MID CAREER MANAGERS: Mid-Career Managers Institute</a:t>
            </a:r>
          </a:p>
          <a:p>
            <a:pPr marL="286179" indent="-286179">
              <a:buFont typeface="Wingdings" panose="05000000000000000000" pitchFamily="2" charset="2"/>
              <a:buChar char="§"/>
            </a:pPr>
            <a:r>
              <a:rPr lang="en-US" b="1" dirty="0">
                <a:latin typeface="Arial" panose="020B0604020202020204" pitchFamily="34" charset="0"/>
                <a:cs typeface="Arial" panose="020B0604020202020204" pitchFamily="34" charset="0"/>
              </a:rPr>
              <a:t>EXECUTIVES: Senior Manager Leadership Institutes</a:t>
            </a:r>
          </a:p>
          <a:p>
            <a:pPr marL="286179" indent="-286179">
              <a:buFont typeface="Wingdings" panose="05000000000000000000" pitchFamily="2" charset="2"/>
              <a:buChar char="§"/>
            </a:pPr>
            <a:r>
              <a:rPr lang="en-US" b="1" dirty="0">
                <a:latin typeface="Arial" panose="020B0604020202020204" pitchFamily="34" charset="0"/>
                <a:cs typeface="Arial" panose="020B0604020202020204" pitchFamily="34" charset="0"/>
              </a:rPr>
              <a:t>ENCORE PROFESSIONALS: Networking opportunities and resources </a:t>
            </a:r>
          </a:p>
          <a:p>
            <a:pPr defTabSz="666517">
              <a:defRPr/>
            </a:pPr>
            <a:endParaRPr lang="en-US" b="1" cap="all" dirty="0">
              <a:latin typeface="Arial" panose="020B0604020202020204" pitchFamily="34" charset="0"/>
              <a:cs typeface="Arial" panose="020B0604020202020204" pitchFamily="34" charset="0"/>
            </a:endParaRPr>
          </a:p>
          <a:p>
            <a:pPr defTabSz="666517">
              <a:defRPr/>
            </a:pPr>
            <a:r>
              <a:rPr lang="en-US" b="1" cap="all" dirty="0">
                <a:latin typeface="Arial" panose="020B0604020202020204" pitchFamily="34" charset="0"/>
                <a:cs typeface="Arial" panose="020B0604020202020204" pitchFamily="34" charset="0"/>
              </a:rPr>
              <a:t>ICMA has an annual </a:t>
            </a:r>
            <a:r>
              <a:rPr lang="en-US" b="1" u="sng" cap="all" dirty="0">
                <a:latin typeface="Arial" panose="020B0604020202020204" pitchFamily="34" charset="0"/>
                <a:cs typeface="Arial" panose="020B0604020202020204" pitchFamily="34" charset="0"/>
              </a:rPr>
              <a:t>subscription program for live webinars</a:t>
            </a:r>
            <a:r>
              <a:rPr lang="en-US" b="1" cap="all" dirty="0">
                <a:latin typeface="Arial" panose="020B0604020202020204" pitchFamily="34" charset="0"/>
                <a:cs typeface="Arial" panose="020B0604020202020204" pitchFamily="34" charset="0"/>
              </a:rPr>
              <a:t>:</a:t>
            </a:r>
          </a:p>
          <a:p>
            <a:pPr marL="291616" indent="-291616" defTabSz="666517">
              <a:buFont typeface="Wingdings" panose="05000000000000000000" pitchFamily="2" charset="2"/>
              <a:buChar char="§"/>
              <a:defRPr/>
            </a:pPr>
            <a:r>
              <a:rPr lang="en-US" b="1" cap="all" dirty="0">
                <a:latin typeface="Arial" panose="020B0604020202020204" pitchFamily="34" charset="0"/>
                <a:cs typeface="Arial" panose="020B0604020202020204" pitchFamily="34" charset="0"/>
              </a:rPr>
              <a:t>ANNUAL SUBSCRIPTION IS $595.</a:t>
            </a:r>
          </a:p>
          <a:p>
            <a:pPr marL="291616" indent="-291616" defTabSz="666517">
              <a:buFont typeface="Wingdings" panose="05000000000000000000" pitchFamily="2" charset="2"/>
              <a:buChar char="§"/>
              <a:defRPr/>
            </a:pPr>
            <a:r>
              <a:rPr lang="en-US" b="1" cap="all" dirty="0">
                <a:latin typeface="Arial" panose="020B0604020202020204" pitchFamily="34" charset="0"/>
                <a:cs typeface="Arial" panose="020B0604020202020204" pitchFamily="34" charset="0"/>
              </a:rPr>
              <a:t>you’re encouraged to fill a conference room to provide your staff with continuing education at no extra charge. </a:t>
            </a:r>
          </a:p>
          <a:p>
            <a:pPr marL="291616" marR="0" lvl="0" indent="-291616" algn="l" defTabSz="6665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1" cap="all" dirty="0">
                <a:latin typeface="Arial" panose="020B0604020202020204" pitchFamily="34" charset="0"/>
                <a:cs typeface="Arial" panose="020B0604020202020204" pitchFamily="34" charset="0"/>
              </a:rPr>
              <a:t>WEBINARS </a:t>
            </a:r>
            <a:r>
              <a:rPr lang="en-US" sz="1200" b="1" kern="1200" cap="all" dirty="0">
                <a:latin typeface="Arial" panose="020B0604020202020204" pitchFamily="34" charset="0"/>
                <a:ea typeface="+mn-ea"/>
                <a:cs typeface="Arial" panose="020B0604020202020204" pitchFamily="34" charset="0"/>
              </a:rPr>
              <a:t>impart practical knowledge on a variety of trending topics in areas that range from public safety to budgeting to human resources.</a:t>
            </a:r>
          </a:p>
          <a:p>
            <a:pPr marL="291616" indent="-291616" defTabSz="666517">
              <a:buFont typeface="Wingdings" panose="05000000000000000000" pitchFamily="2" charset="2"/>
              <a:buChar char="§"/>
              <a:defRPr/>
            </a:pPr>
            <a:endParaRPr lang="en-US" b="1" cap="all" dirty="0">
              <a:solidFill>
                <a:srgbClr val="C00000"/>
              </a:solidFill>
              <a:latin typeface="Arial" panose="020B0604020202020204" pitchFamily="34" charset="0"/>
              <a:cs typeface="Arial" panose="020B0604020202020204" pitchFamily="34" charset="0"/>
            </a:endParaRPr>
          </a:p>
          <a:p>
            <a:pPr defTabSz="666517">
              <a:defRPr/>
            </a:pPr>
            <a:r>
              <a:rPr lang="en-US" b="1" cap="all" dirty="0">
                <a:latin typeface="Arial" panose="020B0604020202020204" pitchFamily="34" charset="0"/>
                <a:cs typeface="Arial" panose="020B0604020202020204" pitchFamily="34" charset="0"/>
              </a:rPr>
              <a:t>new professional development catalog:</a:t>
            </a:r>
          </a:p>
          <a:p>
            <a:pPr marL="291616" indent="-291616" defTabSz="666517">
              <a:buFont typeface="Wingdings" panose="05000000000000000000" pitchFamily="2" charset="2"/>
              <a:buChar char="§"/>
              <a:defRPr/>
            </a:pPr>
            <a:r>
              <a:rPr lang="en-US" b="1" cap="all" dirty="0">
                <a:latin typeface="Arial" panose="020B0604020202020204" pitchFamily="34" charset="0"/>
                <a:cs typeface="Arial" panose="020B0604020202020204" pitchFamily="34" charset="0"/>
              </a:rPr>
              <a:t>the catalog and the online Career Stage Guide are located on the ICMA website under Career Development, then ICMA University.</a:t>
            </a:r>
          </a:p>
          <a:p>
            <a:pPr marL="0" indent="0" defTabSz="666517">
              <a:buFont typeface="Wingdings" panose="05000000000000000000" pitchFamily="2" charset="2"/>
              <a:buNone/>
              <a:defRPr/>
            </a:pPr>
            <a:endParaRPr lang="en-US" b="1" cap="all"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00FC668-85F5-4B72-8CF2-E23FFDB52416}" type="slidenum">
              <a:rPr lang="en-US" smtClean="0"/>
              <a:t>9</a:t>
            </a:fld>
            <a:endParaRPr lang="en-US" dirty="0"/>
          </a:p>
        </p:txBody>
      </p:sp>
    </p:spTree>
    <p:extLst>
      <p:ext uri="{BB962C8B-B14F-4D97-AF65-F5344CB8AC3E}">
        <p14:creationId xmlns:p14="http://schemas.microsoft.com/office/powerpoint/2010/main" val="7360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62E1D5-CAAF-4D41-B3A0-CF639215271A}"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EB6CF4-5E12-3045-AF41-87D8F44F464F}" type="slidenum">
              <a:rPr lang="en-US" smtClean="0"/>
              <a:t>‹#›</a:t>
            </a:fld>
            <a:endParaRPr lang="en-US" dirty="0"/>
          </a:p>
        </p:txBody>
      </p:sp>
    </p:spTree>
    <p:extLst>
      <p:ext uri="{BB962C8B-B14F-4D97-AF65-F5344CB8AC3E}">
        <p14:creationId xmlns:p14="http://schemas.microsoft.com/office/powerpoint/2010/main" val="1332231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2E1D5-CAAF-4D41-B3A0-CF639215271A}"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EB6CF4-5E12-3045-AF41-87D8F44F464F}" type="slidenum">
              <a:rPr lang="en-US" smtClean="0"/>
              <a:t>‹#›</a:t>
            </a:fld>
            <a:endParaRPr lang="en-US" dirty="0"/>
          </a:p>
        </p:txBody>
      </p:sp>
    </p:spTree>
    <p:extLst>
      <p:ext uri="{BB962C8B-B14F-4D97-AF65-F5344CB8AC3E}">
        <p14:creationId xmlns:p14="http://schemas.microsoft.com/office/powerpoint/2010/main" val="1268240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2E1D5-CAAF-4D41-B3A0-CF639215271A}"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EB6CF4-5E12-3045-AF41-87D8F44F464F}" type="slidenum">
              <a:rPr lang="en-US" smtClean="0"/>
              <a:t>‹#›</a:t>
            </a:fld>
            <a:endParaRPr lang="en-US" dirty="0"/>
          </a:p>
        </p:txBody>
      </p:sp>
    </p:spTree>
    <p:extLst>
      <p:ext uri="{BB962C8B-B14F-4D97-AF65-F5344CB8AC3E}">
        <p14:creationId xmlns:p14="http://schemas.microsoft.com/office/powerpoint/2010/main" val="830874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2E1D5-CAAF-4D41-B3A0-CF639215271A}"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EB6CF4-5E12-3045-AF41-87D8F44F464F}" type="slidenum">
              <a:rPr lang="en-US" smtClean="0"/>
              <a:t>‹#›</a:t>
            </a:fld>
            <a:endParaRPr lang="en-US" dirty="0"/>
          </a:p>
        </p:txBody>
      </p:sp>
    </p:spTree>
    <p:extLst>
      <p:ext uri="{BB962C8B-B14F-4D97-AF65-F5344CB8AC3E}">
        <p14:creationId xmlns:p14="http://schemas.microsoft.com/office/powerpoint/2010/main" val="62856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62E1D5-CAAF-4D41-B3A0-CF639215271A}" type="datetimeFigureOut">
              <a:rPr lang="en-US" smtClean="0"/>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EB6CF4-5E12-3045-AF41-87D8F44F464F}" type="slidenum">
              <a:rPr lang="en-US" smtClean="0"/>
              <a:t>‹#›</a:t>
            </a:fld>
            <a:endParaRPr lang="en-US" dirty="0"/>
          </a:p>
        </p:txBody>
      </p:sp>
    </p:spTree>
    <p:extLst>
      <p:ext uri="{BB962C8B-B14F-4D97-AF65-F5344CB8AC3E}">
        <p14:creationId xmlns:p14="http://schemas.microsoft.com/office/powerpoint/2010/main" val="352166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62E1D5-CAAF-4D41-B3A0-CF639215271A}"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EB6CF4-5E12-3045-AF41-87D8F44F464F}" type="slidenum">
              <a:rPr lang="en-US" smtClean="0"/>
              <a:t>‹#›</a:t>
            </a:fld>
            <a:endParaRPr lang="en-US" dirty="0"/>
          </a:p>
        </p:txBody>
      </p:sp>
    </p:spTree>
    <p:extLst>
      <p:ext uri="{BB962C8B-B14F-4D97-AF65-F5344CB8AC3E}">
        <p14:creationId xmlns:p14="http://schemas.microsoft.com/office/powerpoint/2010/main" val="237656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62E1D5-CAAF-4D41-B3A0-CF639215271A}" type="datetimeFigureOut">
              <a:rPr lang="en-US" smtClean="0"/>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EB6CF4-5E12-3045-AF41-87D8F44F464F}" type="slidenum">
              <a:rPr lang="en-US" smtClean="0"/>
              <a:t>‹#›</a:t>
            </a:fld>
            <a:endParaRPr lang="en-US" dirty="0"/>
          </a:p>
        </p:txBody>
      </p:sp>
    </p:spTree>
    <p:extLst>
      <p:ext uri="{BB962C8B-B14F-4D97-AF65-F5344CB8AC3E}">
        <p14:creationId xmlns:p14="http://schemas.microsoft.com/office/powerpoint/2010/main" val="3059346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62E1D5-CAAF-4D41-B3A0-CF639215271A}" type="datetimeFigureOut">
              <a:rPr lang="en-US" smtClean="0"/>
              <a:t>1/24/2018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EB6CF4-5E12-3045-AF41-87D8F44F464F}" type="slidenum">
              <a:rPr lang="en-US" smtClean="0"/>
              <a:t>‹#›</a:t>
            </a:fld>
            <a:endParaRPr lang="en-US" dirty="0"/>
          </a:p>
        </p:txBody>
      </p:sp>
    </p:spTree>
    <p:extLst>
      <p:ext uri="{BB962C8B-B14F-4D97-AF65-F5344CB8AC3E}">
        <p14:creationId xmlns:p14="http://schemas.microsoft.com/office/powerpoint/2010/main" val="407209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2E1D5-CAAF-4D41-B3A0-CF639215271A}" type="datetimeFigureOut">
              <a:rPr lang="en-US" smtClean="0"/>
              <a:t>1/24/2018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EB6CF4-5E12-3045-AF41-87D8F44F464F}" type="slidenum">
              <a:rPr lang="en-US" smtClean="0"/>
              <a:t>‹#›</a:t>
            </a:fld>
            <a:endParaRPr lang="en-US" dirty="0"/>
          </a:p>
        </p:txBody>
      </p:sp>
    </p:spTree>
    <p:extLst>
      <p:ext uri="{BB962C8B-B14F-4D97-AF65-F5344CB8AC3E}">
        <p14:creationId xmlns:p14="http://schemas.microsoft.com/office/powerpoint/2010/main" val="299549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62E1D5-CAAF-4D41-B3A0-CF639215271A}"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EB6CF4-5E12-3045-AF41-87D8F44F464F}" type="slidenum">
              <a:rPr lang="en-US" smtClean="0"/>
              <a:t>‹#›</a:t>
            </a:fld>
            <a:endParaRPr lang="en-US" dirty="0"/>
          </a:p>
        </p:txBody>
      </p:sp>
    </p:spTree>
    <p:extLst>
      <p:ext uri="{BB962C8B-B14F-4D97-AF65-F5344CB8AC3E}">
        <p14:creationId xmlns:p14="http://schemas.microsoft.com/office/powerpoint/2010/main" val="871733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62E1D5-CAAF-4D41-B3A0-CF639215271A}" type="datetimeFigureOut">
              <a:rPr lang="en-US" smtClean="0"/>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EB6CF4-5E12-3045-AF41-87D8F44F464F}" type="slidenum">
              <a:rPr lang="en-US" smtClean="0"/>
              <a:t>‹#›</a:t>
            </a:fld>
            <a:endParaRPr lang="en-US" dirty="0"/>
          </a:p>
        </p:txBody>
      </p:sp>
    </p:spTree>
    <p:extLst>
      <p:ext uri="{BB962C8B-B14F-4D97-AF65-F5344CB8AC3E}">
        <p14:creationId xmlns:p14="http://schemas.microsoft.com/office/powerpoint/2010/main" val="38836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2E1D5-CAAF-4D41-B3A0-CF639215271A}" type="datetimeFigureOut">
              <a:rPr lang="en-US" smtClean="0"/>
              <a:t>1/24/2018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B6CF4-5E12-3045-AF41-87D8F44F464F}" type="slidenum">
              <a:rPr lang="en-US" smtClean="0"/>
              <a:t>‹#›</a:t>
            </a:fld>
            <a:endParaRPr lang="en-US" dirty="0"/>
          </a:p>
        </p:txBody>
      </p:sp>
    </p:spTree>
    <p:extLst>
      <p:ext uri="{BB962C8B-B14F-4D97-AF65-F5344CB8AC3E}">
        <p14:creationId xmlns:p14="http://schemas.microsoft.com/office/powerpoint/2010/main" val="1165399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hyperlink" Target="http://icma.org/coach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icma.org/sites/default/files/FINAL%20-%202017-2018%20ICMA%20University%20Leadership%20and%20Professional%20Development%20Catalog.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5"/>
          <p:cNvSpPr>
            <a:spLocks noGrp="1"/>
          </p:cNvSpPr>
          <p:nvPr>
            <p:ph type="subTitle" idx="1"/>
          </p:nvPr>
        </p:nvSpPr>
        <p:spPr>
          <a:xfrm>
            <a:off x="200215" y="5833918"/>
            <a:ext cx="8687706" cy="426615"/>
          </a:xfrm>
        </p:spPr>
        <p:txBody>
          <a:bodyPr>
            <a:noAutofit/>
          </a:bodyPr>
          <a:lstStyle/>
          <a:p>
            <a:pPr algn="l"/>
            <a:r>
              <a:rPr lang="en-US" sz="2400" i="1" dirty="0">
                <a:solidFill>
                  <a:srgbClr val="1C82B8"/>
                </a:solidFill>
                <a:latin typeface="Helvetica"/>
                <a:cs typeface="Helvetica"/>
              </a:rPr>
              <a:t>Winter Conference, January 24-26; Mountain Brook, Alabama</a:t>
            </a:r>
          </a:p>
        </p:txBody>
      </p:sp>
      <p:cxnSp>
        <p:nvCxnSpPr>
          <p:cNvPr id="16" name="Straight Connector 15"/>
          <p:cNvCxnSpPr/>
          <p:nvPr/>
        </p:nvCxnSpPr>
        <p:spPr>
          <a:xfrm>
            <a:off x="4550767" y="9905466"/>
            <a:ext cx="8214785"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6736" y="-26736"/>
            <a:ext cx="9170736"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399321" y="6367294"/>
            <a:ext cx="8318620"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9" name="Subtitle 15"/>
          <p:cNvSpPr txBox="1">
            <a:spLocks/>
          </p:cNvSpPr>
          <p:nvPr/>
        </p:nvSpPr>
        <p:spPr>
          <a:xfrm>
            <a:off x="632466" y="6366007"/>
            <a:ext cx="8031061" cy="42661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800" dirty="0">
                <a:latin typeface="Helvetica Light"/>
                <a:cs typeface="Helvetica Light"/>
              </a:rPr>
              <a:t>ICMA Update | January 2018</a:t>
            </a:r>
          </a:p>
        </p:txBody>
      </p:sp>
      <p:sp>
        <p:nvSpPr>
          <p:cNvPr id="6" name="Rectangle 5"/>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ICMA-Master-REV-web.png">
            <a:extLst>
              <a:ext uri="{FF2B5EF4-FFF2-40B4-BE49-F238E27FC236}">
                <a16:creationId xmlns:a16="http://schemas.microsoft.com/office/drawing/2014/main" id="{C513BA14-7A4E-42FD-B657-F75200C6A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330" y="167583"/>
            <a:ext cx="1533421" cy="497267"/>
          </a:xfrm>
          <a:prstGeom prst="rect">
            <a:avLst/>
          </a:prstGeom>
        </p:spPr>
      </p:pic>
      <p:sp>
        <p:nvSpPr>
          <p:cNvPr id="13" name="Title 1"/>
          <p:cNvSpPr>
            <a:spLocks noGrp="1"/>
          </p:cNvSpPr>
          <p:nvPr>
            <p:ph type="ctrTitle"/>
          </p:nvPr>
        </p:nvSpPr>
        <p:spPr>
          <a:xfrm>
            <a:off x="200215" y="5291085"/>
            <a:ext cx="9004901" cy="583532"/>
          </a:xfrm>
        </p:spPr>
        <p:txBody>
          <a:bodyPr>
            <a:noAutofit/>
          </a:bodyPr>
          <a:lstStyle/>
          <a:p>
            <a:pPr algn="l"/>
            <a:r>
              <a:rPr lang="en-US" sz="2800" dirty="0">
                <a:solidFill>
                  <a:srgbClr val="1C3C6D"/>
                </a:solidFill>
                <a:latin typeface="Helvetica"/>
                <a:cs typeface="Helvetica"/>
              </a:rPr>
              <a:t>Alabama City/County Management Association</a:t>
            </a:r>
          </a:p>
        </p:txBody>
      </p:sp>
      <p:pic>
        <p:nvPicPr>
          <p:cNvPr id="1026" name="Picture 2" descr="http://www.mtnbrook.org/Sites/Mountain_Brook/Images/Main/slideshow00.png">
            <a:extLst>
              <a:ext uri="{FF2B5EF4-FFF2-40B4-BE49-F238E27FC236}">
                <a16:creationId xmlns:a16="http://schemas.microsoft.com/office/drawing/2014/main" id="{BB87389D-2DEF-42AF-8121-C2D49C4D80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484" y="155649"/>
            <a:ext cx="6490405" cy="46026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tnbrook.org/Sites/Mountain_Brook/Images/MountainBrook-14.png">
            <a:extLst>
              <a:ext uri="{FF2B5EF4-FFF2-40B4-BE49-F238E27FC236}">
                <a16:creationId xmlns:a16="http://schemas.microsoft.com/office/drawing/2014/main" id="{C6F7429C-B7C0-4218-A5BF-585F92D892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3158" y="2538505"/>
            <a:ext cx="3516971" cy="28013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accma-online.org/Sites/ACCMA/Images/accma-logo.png">
            <a:extLst>
              <a:ext uri="{FF2B5EF4-FFF2-40B4-BE49-F238E27FC236}">
                <a16:creationId xmlns:a16="http://schemas.microsoft.com/office/drawing/2014/main" id="{C675693A-77B9-448A-B339-B9552E5E18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215" y="3492758"/>
            <a:ext cx="16573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99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6907" y="1179537"/>
            <a:ext cx="5391185" cy="501811"/>
          </a:xfrm>
          <a:prstGeom prst="rect">
            <a:avLst/>
          </a:prstGeom>
          <a:solidFill>
            <a:srgbClr val="1C82B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28321" y="1347229"/>
            <a:ext cx="5142839" cy="232628"/>
          </a:xfrm>
        </p:spPr>
        <p:txBody>
          <a:bodyPr>
            <a:noAutofit/>
          </a:bodyPr>
          <a:lstStyle/>
          <a:p>
            <a:pPr algn="l"/>
            <a:r>
              <a:rPr lang="en-US" sz="3200" dirty="0">
                <a:solidFill>
                  <a:srgbClr val="FFFFFF"/>
                </a:solidFill>
                <a:latin typeface="Helvetica"/>
                <a:cs typeface="Helvetica"/>
              </a:rPr>
              <a:t>ICMA Coaching Program</a:t>
            </a:r>
          </a:p>
        </p:txBody>
      </p:sp>
      <p:sp>
        <p:nvSpPr>
          <p:cNvPr id="5" name="Rectangle 4"/>
          <p:cNvSpPr/>
          <p:nvPr/>
        </p:nvSpPr>
        <p:spPr>
          <a:xfrm>
            <a:off x="-3415"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840877" y="-1125"/>
            <a:ext cx="1849386" cy="101980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065" y="260141"/>
            <a:ext cx="1533421" cy="497267"/>
          </a:xfrm>
          <a:prstGeom prst="rect">
            <a:avLst/>
          </a:prstGeom>
        </p:spPr>
      </p:pic>
      <p:cxnSp>
        <p:nvCxnSpPr>
          <p:cNvPr id="10" name="Straight Connector 9"/>
          <p:cNvCxnSpPr/>
          <p:nvPr/>
        </p:nvCxnSpPr>
        <p:spPr>
          <a:xfrm>
            <a:off x="446907" y="1690812"/>
            <a:ext cx="8243356"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1" name="Subtitle 2"/>
          <p:cNvSpPr>
            <a:spLocks noGrp="1"/>
          </p:cNvSpPr>
          <p:nvPr>
            <p:ph type="subTitle" idx="1"/>
          </p:nvPr>
        </p:nvSpPr>
        <p:spPr>
          <a:xfrm>
            <a:off x="4511796" y="1851695"/>
            <a:ext cx="4178467" cy="4772724"/>
          </a:xfrm>
        </p:spPr>
        <p:txBody>
          <a:bodyPr>
            <a:noAutofit/>
          </a:bodyPr>
          <a:lstStyle/>
          <a:p>
            <a:pPr marL="457200" indent="-457200" algn="l">
              <a:spcBef>
                <a:spcPts val="0"/>
              </a:spcBef>
              <a:buSzPct val="75000"/>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6 live free webinars per year</a:t>
            </a:r>
          </a:p>
          <a:p>
            <a:pPr marL="914400" lvl="1" indent="-457200" algn="l">
              <a:spcBef>
                <a:spcPts val="0"/>
              </a:spcBef>
              <a:spcAft>
                <a:spcPts val="600"/>
              </a:spcAft>
              <a:buSzPct val="75000"/>
              <a:buFont typeface="Courier New" panose="02070309020205020404" pitchFamily="49" charset="0"/>
              <a:buChar char="-"/>
            </a:pPr>
            <a:r>
              <a:rPr lang="en-US" sz="2400" dirty="0">
                <a:solidFill>
                  <a:schemeClr val="tx1"/>
                </a:solidFill>
                <a:latin typeface="Arial" panose="020B0604020202020204" pitchFamily="34" charset="0"/>
                <a:cs typeface="Arial" panose="020B0604020202020204" pitchFamily="34" charset="0"/>
              </a:rPr>
              <a:t>Effective team training </a:t>
            </a:r>
          </a:p>
          <a:p>
            <a:pPr marL="457200" indent="-457200" algn="l">
              <a:spcBef>
                <a:spcPts val="0"/>
              </a:spcBef>
              <a:spcAft>
                <a:spcPts val="600"/>
              </a:spcAft>
              <a:buSzPct val="75000"/>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Archived webinars at</a:t>
            </a:r>
          </a:p>
          <a:p>
            <a:pPr marL="914400" lvl="1" indent="-457200" algn="l">
              <a:spcBef>
                <a:spcPts val="0"/>
              </a:spcBef>
              <a:spcAft>
                <a:spcPts val="600"/>
              </a:spcAft>
              <a:buSzPct val="75000"/>
              <a:buFont typeface="Courier New" panose="02070309020205020404" pitchFamily="49" charset="0"/>
              <a:buChar char="-"/>
            </a:pPr>
            <a:r>
              <a:rPr lang="en-US" sz="2000" dirty="0">
                <a:solidFill>
                  <a:schemeClr val="tx1"/>
                </a:solidFill>
                <a:latin typeface="Arial" panose="020B0604020202020204" pitchFamily="34" charset="0"/>
                <a:cs typeface="Arial" panose="020B0604020202020204" pitchFamily="34" charset="0"/>
                <a:hlinkClick r:id="rId4"/>
              </a:rPr>
              <a:t>http://icma.org/coaching </a:t>
            </a:r>
            <a:endParaRPr lang="en-US" sz="2000" dirty="0">
              <a:solidFill>
                <a:schemeClr val="tx1"/>
              </a:solidFill>
              <a:latin typeface="Arial" panose="020B0604020202020204" pitchFamily="34" charset="0"/>
              <a:cs typeface="Arial" panose="020B0604020202020204" pitchFamily="34" charset="0"/>
            </a:endParaRPr>
          </a:p>
          <a:p>
            <a:pPr marL="457200" indent="-457200" algn="l">
              <a:spcBef>
                <a:spcPts val="0"/>
              </a:spcBef>
              <a:buSzPct val="75000"/>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ICMA CoachConnect</a:t>
            </a:r>
          </a:p>
          <a:p>
            <a:pPr marL="914400" lvl="1" indent="-457200" algn="l">
              <a:spcBef>
                <a:spcPts val="0"/>
              </a:spcBef>
              <a:buSzPct val="75000"/>
              <a:buFont typeface="Courier New" panose="02070309020205020404" pitchFamily="49" charset="0"/>
              <a:buChar char="-"/>
            </a:pPr>
            <a:r>
              <a:rPr lang="en-US" sz="2400" dirty="0">
                <a:solidFill>
                  <a:schemeClr val="tx1"/>
                </a:solidFill>
                <a:latin typeface="Arial" panose="020B0604020202020204" pitchFamily="34" charset="0"/>
                <a:cs typeface="Arial" panose="020B0604020202020204" pitchFamily="34" charset="0"/>
              </a:rPr>
              <a:t>Register and get trained to Coach</a:t>
            </a:r>
          </a:p>
          <a:p>
            <a:pPr marL="914400" lvl="1" indent="-457200" algn="l">
              <a:spcBef>
                <a:spcPts val="0"/>
              </a:spcBef>
              <a:buSzPct val="75000"/>
              <a:buFont typeface="Courier New" panose="02070309020205020404" pitchFamily="49" charset="0"/>
              <a:buChar char="-"/>
            </a:pPr>
            <a:r>
              <a:rPr lang="en-US" sz="2400" dirty="0">
                <a:solidFill>
                  <a:schemeClr val="tx1"/>
                </a:solidFill>
                <a:latin typeface="Arial" panose="020B0604020202020204" pitchFamily="34" charset="0"/>
                <a:cs typeface="Arial" panose="020B0604020202020204" pitchFamily="34" charset="0"/>
              </a:rPr>
              <a:t>Get a coach </a:t>
            </a:r>
          </a:p>
        </p:txBody>
      </p:sp>
      <p:pic>
        <p:nvPicPr>
          <p:cNvPr id="2050" name="Picture 2" descr="https://icma.org/sites/default/files/styles/field_lead_image/public/Woman%20Customer%20Service%20on%20Phone_0.jpg?itok=dPuLpdmN">
            <a:extLst>
              <a:ext uri="{FF2B5EF4-FFF2-40B4-BE49-F238E27FC236}">
                <a16:creationId xmlns:a16="http://schemas.microsoft.com/office/drawing/2014/main" id="{4E12362D-3C00-4465-8E07-74F51CA664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629987"/>
            <a:ext cx="4000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231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130" y="1086012"/>
            <a:ext cx="8242686" cy="501810"/>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4800" y="1086011"/>
            <a:ext cx="8271262" cy="517177"/>
          </a:xfrm>
        </p:spPr>
        <p:txBody>
          <a:bodyPr>
            <a:noAutofit/>
          </a:bodyPr>
          <a:lstStyle/>
          <a:p>
            <a:pPr algn="l"/>
            <a:r>
              <a:rPr lang="en-US" sz="2600" dirty="0">
                <a:solidFill>
                  <a:srgbClr val="FFFFFF"/>
                </a:solidFill>
                <a:latin typeface="Helvetica"/>
                <a:cs typeface="Helvetica"/>
              </a:rPr>
              <a:t>THOUGHT LEADERSHIP &amp; RESOURCE NETWORK</a:t>
            </a:r>
          </a:p>
        </p:txBody>
      </p:sp>
      <p:sp>
        <p:nvSpPr>
          <p:cNvPr id="5" name="Rectangle 4"/>
          <p:cNvSpPr/>
          <p:nvPr/>
        </p:nvSpPr>
        <p:spPr>
          <a:xfrm>
            <a:off x="-3415"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840877" y="-1125"/>
            <a:ext cx="1849386" cy="101980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065" y="260141"/>
            <a:ext cx="1533421" cy="497267"/>
          </a:xfrm>
          <a:prstGeom prst="rect">
            <a:avLst/>
          </a:prstGeom>
        </p:spPr>
      </p:pic>
      <p:cxnSp>
        <p:nvCxnSpPr>
          <p:cNvPr id="10" name="Straight Connector 9"/>
          <p:cNvCxnSpPr>
            <a:cxnSpLocks/>
          </p:cNvCxnSpPr>
          <p:nvPr/>
        </p:nvCxnSpPr>
        <p:spPr>
          <a:xfrm>
            <a:off x="304130" y="1604008"/>
            <a:ext cx="8496970"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1" name="Subtitle 2"/>
          <p:cNvSpPr>
            <a:spLocks noGrp="1"/>
          </p:cNvSpPr>
          <p:nvPr>
            <p:ph type="subTitle" idx="1"/>
          </p:nvPr>
        </p:nvSpPr>
        <p:spPr>
          <a:xfrm>
            <a:off x="2664822" y="2721918"/>
            <a:ext cx="6025439" cy="3609871"/>
          </a:xfrm>
        </p:spPr>
        <p:txBody>
          <a:bodyPr>
            <a:noAutofit/>
          </a:bodyPr>
          <a:lstStyle/>
          <a:p>
            <a:pPr algn="l"/>
            <a:endParaRPr lang="en-US" sz="800" dirty="0">
              <a:latin typeface="Arial" panose="020B0604020202020204" pitchFamily="34" charset="0"/>
              <a:cs typeface="Arial" panose="020B0604020202020204" pitchFamily="34" charset="0"/>
            </a:endParaRPr>
          </a:p>
          <a:p>
            <a:pPr marL="171450" indent="-171450" algn="l" defTabSz="914400">
              <a:spcBef>
                <a:spcPts val="0"/>
              </a:spcBef>
              <a:buFont typeface="Wingdings" panose="05000000000000000000" pitchFamily="2" charset="2"/>
              <a:buChar char="§"/>
              <a:defRPr/>
            </a:pPr>
            <a:r>
              <a:rPr lang="en-US" sz="2200" dirty="0">
                <a:solidFill>
                  <a:schemeClr val="tx1"/>
                </a:solidFill>
                <a:latin typeface="Arial" panose="020B0604020202020204" pitchFamily="34" charset="0"/>
                <a:cs typeface="Arial" panose="020B0604020202020204" pitchFamily="34" charset="0"/>
              </a:rPr>
              <a:t>Leadership Before, During, and After a Crisis</a:t>
            </a:r>
          </a:p>
          <a:p>
            <a:pPr algn="l" defTabSz="914400">
              <a:spcBef>
                <a:spcPts val="0"/>
              </a:spcBef>
              <a:defRPr/>
            </a:pPr>
            <a:endParaRPr lang="en-US" sz="2200" dirty="0">
              <a:solidFill>
                <a:schemeClr val="tx1"/>
              </a:solidFill>
              <a:latin typeface="Arial" panose="020B0604020202020204" pitchFamily="34" charset="0"/>
              <a:cs typeface="Arial" panose="020B0604020202020204" pitchFamily="34" charset="0"/>
            </a:endParaRPr>
          </a:p>
          <a:p>
            <a:pPr marL="171450" lvl="0" indent="-171450" algn="l" defTabSz="914400">
              <a:spcBef>
                <a:spcPts val="0"/>
              </a:spcBef>
              <a:buFont typeface="Wingdings" panose="05000000000000000000" pitchFamily="2" charset="2"/>
              <a:buChar char="§"/>
              <a:defRPr/>
            </a:pPr>
            <a:r>
              <a:rPr lang="en-US" sz="2200" dirty="0">
                <a:solidFill>
                  <a:schemeClr val="tx1"/>
                </a:solidFill>
                <a:latin typeface="Arial" panose="020B0604020202020204" pitchFamily="34" charset="0"/>
                <a:cs typeface="Arial" panose="020B0604020202020204" pitchFamily="34" charset="0"/>
              </a:rPr>
              <a:t>The Return on Investment (ROI) of Performance Measurement</a:t>
            </a:r>
          </a:p>
          <a:p>
            <a:pPr lvl="0" algn="l" defTabSz="914400">
              <a:spcBef>
                <a:spcPts val="0"/>
              </a:spcBef>
              <a:defRPr/>
            </a:pPr>
            <a:endParaRPr lang="en-US" sz="2200" dirty="0">
              <a:solidFill>
                <a:schemeClr val="tx1"/>
              </a:solidFill>
              <a:latin typeface="Arial" panose="020B0604020202020204" pitchFamily="34" charset="0"/>
              <a:cs typeface="Arial" panose="020B0604020202020204" pitchFamily="34" charset="0"/>
            </a:endParaRPr>
          </a:p>
          <a:p>
            <a:pPr marL="171450" lvl="0" indent="-171450" algn="l" defTabSz="914400">
              <a:spcBef>
                <a:spcPts val="0"/>
              </a:spcBef>
              <a:buFont typeface="Wingdings" panose="05000000000000000000" pitchFamily="2" charset="2"/>
              <a:buChar char="§"/>
              <a:defRPr/>
            </a:pPr>
            <a:r>
              <a:rPr lang="en-US" sz="2200" dirty="0">
                <a:solidFill>
                  <a:schemeClr val="tx1"/>
                </a:solidFill>
                <a:latin typeface="Arial" panose="020B0604020202020204" pitchFamily="34" charset="0"/>
                <a:cs typeface="Arial" panose="020B0604020202020204" pitchFamily="34" charset="0"/>
              </a:rPr>
              <a:t>The Impacts of Globalization</a:t>
            </a:r>
          </a:p>
          <a:p>
            <a:pPr algn="l"/>
            <a:endParaRPr lang="en-US" sz="2200" dirty="0">
              <a:solidFill>
                <a:schemeClr val="tx1"/>
              </a:solidFill>
              <a:latin typeface="Arial" panose="020B0604020202020204" pitchFamily="34" charset="0"/>
              <a:cs typeface="Arial" panose="020B0604020202020204" pitchFamily="34" charset="0"/>
            </a:endParaRPr>
          </a:p>
          <a:p>
            <a:pPr marL="171450" indent="-171450" algn="l">
              <a:buFont typeface="Wingdings" panose="05000000000000000000" pitchFamily="2" charset="2"/>
              <a:buChar char="§"/>
            </a:pPr>
            <a:r>
              <a:rPr lang="en-US" sz="2200" dirty="0">
                <a:solidFill>
                  <a:schemeClr val="tx1"/>
                </a:solidFill>
                <a:latin typeface="Arial" panose="020B0604020202020204" pitchFamily="34" charset="0"/>
                <a:cs typeface="Arial" panose="020B0604020202020204" pitchFamily="34" charset="0"/>
              </a:rPr>
              <a:t>Recruitment / Retention: Underrepresented Minorities as City &amp; County Managers</a:t>
            </a:r>
          </a:p>
          <a:p>
            <a:pPr algn="l">
              <a:spcBef>
                <a:spcPts val="0"/>
              </a:spcBef>
              <a:spcAft>
                <a:spcPts val="600"/>
              </a:spcAft>
              <a:buSzPct val="75000"/>
            </a:pPr>
            <a:endParaRPr lang="en-US" sz="2800" dirty="0">
              <a:solidFill>
                <a:schemeClr val="tx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90D3A01-1B57-4C1B-A154-37C8DD964B4A}"/>
              </a:ext>
            </a:extLst>
          </p:cNvPr>
          <p:cNvPicPr>
            <a:picLocks noChangeAspect="1"/>
          </p:cNvPicPr>
          <p:nvPr/>
        </p:nvPicPr>
        <p:blipFill>
          <a:blip r:embed="rId4"/>
          <a:stretch>
            <a:fillRect/>
          </a:stretch>
        </p:blipFill>
        <p:spPr>
          <a:xfrm>
            <a:off x="248894" y="3514605"/>
            <a:ext cx="2128971" cy="1433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F3A6661C-30EA-46B6-9239-C0644551FA5D}"/>
              </a:ext>
            </a:extLst>
          </p:cNvPr>
          <p:cNvSpPr/>
          <p:nvPr/>
        </p:nvSpPr>
        <p:spPr>
          <a:xfrm>
            <a:off x="304799" y="1809761"/>
            <a:ext cx="8385463"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Current Research &amp; Policy Team Projects</a:t>
            </a:r>
          </a:p>
        </p:txBody>
      </p:sp>
    </p:spTree>
    <p:extLst>
      <p:ext uri="{BB962C8B-B14F-4D97-AF65-F5344CB8AC3E}">
        <p14:creationId xmlns:p14="http://schemas.microsoft.com/office/powerpoint/2010/main" val="2001739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6906" y="1179537"/>
            <a:ext cx="7740736" cy="501811"/>
          </a:xfrm>
          <a:prstGeom prst="rect">
            <a:avLst/>
          </a:prstGeom>
          <a:solidFill>
            <a:srgbClr val="1C82B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28320" y="1347229"/>
            <a:ext cx="7659321" cy="232627"/>
          </a:xfrm>
        </p:spPr>
        <p:txBody>
          <a:bodyPr>
            <a:noAutofit/>
          </a:bodyPr>
          <a:lstStyle/>
          <a:p>
            <a:pPr algn="l"/>
            <a:r>
              <a:rPr lang="en-US" sz="3200" dirty="0">
                <a:solidFill>
                  <a:srgbClr val="FFFFFF"/>
                </a:solidFill>
                <a:latin typeface="Helvetica"/>
                <a:cs typeface="Helvetica"/>
              </a:rPr>
              <a:t>Publications, Performance Measurement</a:t>
            </a:r>
          </a:p>
        </p:txBody>
      </p:sp>
      <p:sp>
        <p:nvSpPr>
          <p:cNvPr id="5" name="Rectangle 4"/>
          <p:cNvSpPr/>
          <p:nvPr/>
        </p:nvSpPr>
        <p:spPr>
          <a:xfrm>
            <a:off x="-3415"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840877" y="-1125"/>
            <a:ext cx="1849386" cy="101980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065" y="260141"/>
            <a:ext cx="1533421" cy="497267"/>
          </a:xfrm>
          <a:prstGeom prst="rect">
            <a:avLst/>
          </a:prstGeom>
        </p:spPr>
      </p:pic>
      <p:cxnSp>
        <p:nvCxnSpPr>
          <p:cNvPr id="10" name="Straight Connector 9"/>
          <p:cNvCxnSpPr/>
          <p:nvPr/>
        </p:nvCxnSpPr>
        <p:spPr>
          <a:xfrm>
            <a:off x="446907" y="1690812"/>
            <a:ext cx="8243356"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1" name="Subtitle 2"/>
          <p:cNvSpPr>
            <a:spLocks noGrp="1"/>
          </p:cNvSpPr>
          <p:nvPr>
            <p:ph type="subTitle" idx="1"/>
          </p:nvPr>
        </p:nvSpPr>
        <p:spPr>
          <a:xfrm>
            <a:off x="411118" y="1839091"/>
            <a:ext cx="5272227" cy="4210016"/>
          </a:xfrm>
        </p:spPr>
        <p:txBody>
          <a:bodyPr>
            <a:noAutofit/>
          </a:bodyPr>
          <a:lstStyle/>
          <a:p>
            <a:pPr lvl="0" algn="l" defTabSz="548640"/>
            <a:r>
              <a:rPr lang="en-US" sz="2800" b="1" dirty="0">
                <a:solidFill>
                  <a:prstClr val="black"/>
                </a:solidFill>
                <a:latin typeface="Arial" panose="020B0604020202020204" pitchFamily="34" charset="0"/>
                <a:cs typeface="Arial" panose="020B0604020202020204" pitchFamily="34" charset="0"/>
              </a:rPr>
              <a:t>High Value e-Books --</a:t>
            </a:r>
          </a:p>
          <a:p>
            <a:pPr lvl="0" algn="l" defTabSz="548640"/>
            <a:r>
              <a:rPr lang="en-US" sz="2800" dirty="0">
                <a:solidFill>
                  <a:prstClr val="black"/>
                </a:solidFill>
                <a:latin typeface="Arial" panose="020B0604020202020204" pitchFamily="34" charset="0"/>
                <a:cs typeface="Arial" panose="020B0604020202020204" pitchFamily="34" charset="0"/>
              </a:rPr>
              <a:t>Making It Work:</a:t>
            </a:r>
          </a:p>
          <a:p>
            <a:pPr lvl="0" algn="l" defTabSz="548640"/>
            <a:r>
              <a:rPr lang="en-US" sz="2800" dirty="0">
                <a:solidFill>
                  <a:prstClr val="black"/>
                </a:solidFill>
                <a:latin typeface="Arial" panose="020B0604020202020204" pitchFamily="34" charset="0"/>
                <a:cs typeface="Arial" panose="020B0604020202020204" pitchFamily="34" charset="0"/>
              </a:rPr>
              <a:t>The Essentials of Council Manager Relations</a:t>
            </a:r>
          </a:p>
          <a:p>
            <a:pPr algn="l">
              <a:spcAft>
                <a:spcPts val="375"/>
              </a:spcAft>
              <a:buSzPct val="75000"/>
            </a:pPr>
            <a:endParaRPr lang="en-US" sz="2800"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3DF09A52-1E2E-4679-9573-C056D1F519BC}"/>
              </a:ext>
            </a:extLst>
          </p:cNvPr>
          <p:cNvPicPr>
            <a:picLocks noChangeAspect="1"/>
          </p:cNvPicPr>
          <p:nvPr/>
        </p:nvPicPr>
        <p:blipFill>
          <a:blip r:embed="rId4"/>
          <a:stretch>
            <a:fillRect/>
          </a:stretch>
        </p:blipFill>
        <p:spPr>
          <a:xfrm>
            <a:off x="2687217" y="4032932"/>
            <a:ext cx="1902368" cy="2402522"/>
          </a:xfrm>
          <a:prstGeom prst="rect">
            <a:avLst/>
          </a:prstGeom>
          <a:ln w="19050">
            <a:solidFill>
              <a:schemeClr val="accent2">
                <a:lumMod val="75000"/>
              </a:schemeClr>
            </a:solidFill>
          </a:ln>
        </p:spPr>
      </p:pic>
      <p:sp>
        <p:nvSpPr>
          <p:cNvPr id="3" name="Rectangle 2">
            <a:extLst>
              <a:ext uri="{FF2B5EF4-FFF2-40B4-BE49-F238E27FC236}">
                <a16:creationId xmlns:a16="http://schemas.microsoft.com/office/drawing/2014/main" id="{4D19C760-2763-4D44-820B-FB8CF3237382}"/>
              </a:ext>
            </a:extLst>
          </p:cNvPr>
          <p:cNvSpPr/>
          <p:nvPr/>
        </p:nvSpPr>
        <p:spPr>
          <a:xfrm>
            <a:off x="5275384" y="2940314"/>
            <a:ext cx="3272102" cy="3108543"/>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Performance Measurement --</a:t>
            </a:r>
          </a:p>
          <a:p>
            <a:r>
              <a:rPr lang="en-US" sz="2800" dirty="0">
                <a:latin typeface="Arial" panose="020B0604020202020204" pitchFamily="34" charset="0"/>
                <a:cs typeface="Arial" panose="020B0604020202020204" pitchFamily="34" charset="0"/>
              </a:rPr>
              <a:t>Open Access Benchmarking</a:t>
            </a:r>
          </a:p>
          <a:p>
            <a:r>
              <a:rPr lang="en-US" sz="2800" dirty="0">
                <a:latin typeface="Arial" panose="020B0604020202020204" pitchFamily="34" charset="0"/>
                <a:cs typeface="Arial" panose="020B0604020202020204" pitchFamily="34" charset="0"/>
              </a:rPr>
              <a:t>New focus on Thought Leadership</a:t>
            </a:r>
          </a:p>
        </p:txBody>
      </p:sp>
    </p:spTree>
    <p:extLst>
      <p:ext uri="{BB962C8B-B14F-4D97-AF65-F5344CB8AC3E}">
        <p14:creationId xmlns:p14="http://schemas.microsoft.com/office/powerpoint/2010/main" val="4138735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6907" y="1179537"/>
            <a:ext cx="4582294" cy="501811"/>
          </a:xfrm>
          <a:prstGeom prst="rect">
            <a:avLst/>
          </a:prstGeom>
          <a:solidFill>
            <a:srgbClr val="1C82B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28321" y="1347229"/>
            <a:ext cx="4201941" cy="232627"/>
          </a:xfrm>
        </p:spPr>
        <p:txBody>
          <a:bodyPr>
            <a:noAutofit/>
          </a:bodyPr>
          <a:lstStyle/>
          <a:p>
            <a:pPr algn="l"/>
            <a:r>
              <a:rPr lang="en-US" sz="3200" dirty="0">
                <a:solidFill>
                  <a:srgbClr val="FFFFFF"/>
                </a:solidFill>
                <a:latin typeface="Helvetica"/>
                <a:cs typeface="Helvetica"/>
              </a:rPr>
              <a:t>Leadership &amp; Ethics</a:t>
            </a:r>
          </a:p>
        </p:txBody>
      </p:sp>
      <p:sp>
        <p:nvSpPr>
          <p:cNvPr id="5" name="Rectangle 4"/>
          <p:cNvSpPr/>
          <p:nvPr/>
        </p:nvSpPr>
        <p:spPr>
          <a:xfrm>
            <a:off x="-3415"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840877" y="-1125"/>
            <a:ext cx="1849386" cy="101980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065" y="260141"/>
            <a:ext cx="1533421" cy="497267"/>
          </a:xfrm>
          <a:prstGeom prst="rect">
            <a:avLst/>
          </a:prstGeom>
        </p:spPr>
      </p:pic>
      <p:cxnSp>
        <p:nvCxnSpPr>
          <p:cNvPr id="10" name="Straight Connector 9"/>
          <p:cNvCxnSpPr/>
          <p:nvPr/>
        </p:nvCxnSpPr>
        <p:spPr>
          <a:xfrm>
            <a:off x="446907" y="1690812"/>
            <a:ext cx="8243356"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1" name="Subtitle 2"/>
          <p:cNvSpPr>
            <a:spLocks noGrp="1"/>
          </p:cNvSpPr>
          <p:nvPr>
            <p:ph type="subTitle" idx="1"/>
          </p:nvPr>
        </p:nvSpPr>
        <p:spPr>
          <a:xfrm>
            <a:off x="411118" y="1839091"/>
            <a:ext cx="5951582" cy="4895084"/>
          </a:xfrm>
        </p:spPr>
        <p:txBody>
          <a:bodyPr>
            <a:noAutofit/>
          </a:bodyPr>
          <a:lstStyle/>
          <a:p>
            <a:pPr marL="457200" indent="-457200" algn="l">
              <a:spcAft>
                <a:spcPts val="375"/>
              </a:spcAft>
              <a:buSzPct val="75000"/>
              <a:buFont typeface="Wingdings" panose="05000000000000000000" pitchFamily="2" charset="2"/>
              <a:buChar char="§"/>
            </a:pPr>
            <a:r>
              <a:rPr lang="en-US" sz="2600" b="1" dirty="0">
                <a:solidFill>
                  <a:schemeClr val="tx1"/>
                </a:solidFill>
                <a:latin typeface="Arial" panose="020B0604020202020204" pitchFamily="34" charset="0"/>
                <a:cs typeface="Arial" panose="020B0604020202020204" pitchFamily="34" charset="0"/>
              </a:rPr>
              <a:t>ICMA Code of Ethics: </a:t>
            </a:r>
            <a:r>
              <a:rPr lang="en-US" sz="2600" dirty="0">
                <a:solidFill>
                  <a:schemeClr val="tx1"/>
                </a:solidFill>
                <a:latin typeface="Arial" panose="020B0604020202020204" pitchFamily="34" charset="0"/>
                <a:cs typeface="Arial" panose="020B0604020202020204" pitchFamily="34" charset="0"/>
              </a:rPr>
              <a:t>Promoting the highest standards of ethical conduct in the local government management profession</a:t>
            </a:r>
          </a:p>
          <a:p>
            <a:pPr marL="457200" indent="-457200" algn="l">
              <a:spcAft>
                <a:spcPts val="375"/>
              </a:spcAft>
              <a:buSzPct val="75000"/>
              <a:buFont typeface="Arial" panose="020B0604020202020204" pitchFamily="34" charset="0"/>
              <a:buChar char="•"/>
            </a:pPr>
            <a:r>
              <a:rPr lang="en-US" sz="2600" b="1" dirty="0">
                <a:solidFill>
                  <a:schemeClr val="tx1"/>
                </a:solidFill>
                <a:latin typeface="Arial" panose="020B0604020202020204" pitchFamily="34" charset="0"/>
                <a:cs typeface="Arial" panose="020B0604020202020204" pitchFamily="34" charset="0"/>
              </a:rPr>
              <a:t>Leadership Standard: </a:t>
            </a:r>
            <a:r>
              <a:rPr lang="en-US" sz="2600" dirty="0">
                <a:solidFill>
                  <a:schemeClr val="tx1"/>
                </a:solidFill>
                <a:latin typeface="Arial" panose="020B0604020202020204" pitchFamily="34" charset="0"/>
                <a:cs typeface="Arial" panose="020B0604020202020204" pitchFamily="34" charset="0"/>
              </a:rPr>
              <a:t>Revising ICMA Practices and identifying skills, abilities, and training for each practice at each career stage</a:t>
            </a:r>
          </a:p>
          <a:p>
            <a:pPr algn="l">
              <a:spcAft>
                <a:spcPts val="375"/>
              </a:spcAft>
              <a:buSzPct val="75000"/>
            </a:pPr>
            <a:endParaRPr lang="en-US" sz="2800" dirty="0">
              <a:solidFill>
                <a:schemeClr val="tx1"/>
              </a:solidFill>
              <a:latin typeface="Arial" panose="020B0604020202020204" pitchFamily="34" charset="0"/>
              <a:cs typeface="Arial" panose="020B0604020202020204" pitchFamily="34" charset="0"/>
            </a:endParaRPr>
          </a:p>
        </p:txBody>
      </p:sp>
      <p:pic>
        <p:nvPicPr>
          <p:cNvPr id="9" name="Content Placeholder 4">
            <a:extLst>
              <a:ext uri="{FF2B5EF4-FFF2-40B4-BE49-F238E27FC236}">
                <a16:creationId xmlns:a16="http://schemas.microsoft.com/office/drawing/2014/main" id="{DC0CC4CC-6ED4-4ED3-A60E-178953C1ECE0}"/>
              </a:ext>
            </a:extLst>
          </p:cNvPr>
          <p:cNvPicPr>
            <a:picLocks noChangeAspect="1"/>
          </p:cNvPicPr>
          <p:nvPr/>
        </p:nvPicPr>
        <p:blipFill>
          <a:blip r:embed="rId4"/>
          <a:stretch>
            <a:fillRect/>
          </a:stretch>
        </p:blipFill>
        <p:spPr>
          <a:xfrm>
            <a:off x="6123606" y="3028950"/>
            <a:ext cx="2919081" cy="1379346"/>
          </a:xfrm>
          <a:prstGeom prst="rect">
            <a:avLst/>
          </a:prstGeom>
          <a:ln w="12700">
            <a:solidFill>
              <a:schemeClr val="accent2">
                <a:lumMod val="75000"/>
              </a:schemeClr>
            </a:solidFill>
          </a:ln>
        </p:spPr>
      </p:pic>
    </p:spTree>
    <p:extLst>
      <p:ext uri="{BB962C8B-B14F-4D97-AF65-F5344CB8AC3E}">
        <p14:creationId xmlns:p14="http://schemas.microsoft.com/office/powerpoint/2010/main" val="694669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6907" y="1179537"/>
            <a:ext cx="5470567" cy="501811"/>
          </a:xfrm>
          <a:prstGeom prst="rect">
            <a:avLst/>
          </a:prstGeom>
          <a:solidFill>
            <a:srgbClr val="28427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28321" y="1234440"/>
            <a:ext cx="5689599" cy="424047"/>
          </a:xfrm>
        </p:spPr>
        <p:txBody>
          <a:bodyPr>
            <a:noAutofit/>
          </a:bodyPr>
          <a:lstStyle/>
          <a:p>
            <a:pPr algn="l"/>
            <a:r>
              <a:rPr lang="en-US" sz="3200" dirty="0">
                <a:solidFill>
                  <a:srgbClr val="FFFFFF"/>
                </a:solidFill>
                <a:latin typeface="Helvetica"/>
                <a:cs typeface="Helvetica"/>
              </a:rPr>
              <a:t>ADVOCACY &amp; OUTREACH</a:t>
            </a:r>
          </a:p>
        </p:txBody>
      </p:sp>
      <p:sp>
        <p:nvSpPr>
          <p:cNvPr id="5" name="Rectangle 4"/>
          <p:cNvSpPr/>
          <p:nvPr/>
        </p:nvSpPr>
        <p:spPr>
          <a:xfrm>
            <a:off x="-3415"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840877" y="-1125"/>
            <a:ext cx="1849386" cy="101980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065" y="260141"/>
            <a:ext cx="1533421" cy="497267"/>
          </a:xfrm>
          <a:prstGeom prst="rect">
            <a:avLst/>
          </a:prstGeom>
        </p:spPr>
      </p:pic>
      <p:cxnSp>
        <p:nvCxnSpPr>
          <p:cNvPr id="10" name="Straight Connector 9"/>
          <p:cNvCxnSpPr/>
          <p:nvPr/>
        </p:nvCxnSpPr>
        <p:spPr>
          <a:xfrm>
            <a:off x="446907" y="1690812"/>
            <a:ext cx="8243356"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1" name="Subtitle 2"/>
          <p:cNvSpPr>
            <a:spLocks noGrp="1"/>
          </p:cNvSpPr>
          <p:nvPr>
            <p:ph type="subTitle" idx="1"/>
          </p:nvPr>
        </p:nvSpPr>
        <p:spPr>
          <a:xfrm>
            <a:off x="411118" y="2400271"/>
            <a:ext cx="2947544" cy="3068544"/>
          </a:xfrm>
        </p:spPr>
        <p:txBody>
          <a:bodyPr>
            <a:noAutofit/>
          </a:bodyPr>
          <a:lstStyle/>
          <a:p>
            <a:pPr algn="l">
              <a:spcAft>
                <a:spcPts val="375"/>
              </a:spcAft>
              <a:buSzPct val="75000"/>
            </a:pPr>
            <a:r>
              <a:rPr lang="en-US" sz="2800" dirty="0">
                <a:solidFill>
                  <a:schemeClr val="tx1"/>
                </a:solidFill>
                <a:latin typeface="Arial" panose="020B0604020202020204" pitchFamily="34" charset="0"/>
                <a:cs typeface="Arial" panose="020B0604020202020204" pitchFamily="34" charset="0"/>
              </a:rPr>
              <a:t>Ongoing support for Council Manager form of government adoption and retention</a:t>
            </a:r>
          </a:p>
          <a:p>
            <a:pPr algn="l">
              <a:spcAft>
                <a:spcPts val="375"/>
              </a:spcAft>
              <a:buSzPct val="75000"/>
            </a:pPr>
            <a:endParaRPr lang="en-US" sz="2800" dirty="0">
              <a:solidFill>
                <a:schemeClr val="tx1"/>
              </a:solidFill>
              <a:latin typeface="Arial" panose="020B0604020202020204" pitchFamily="34" charset="0"/>
              <a:cs typeface="Arial" panose="020B0604020202020204" pitchFamily="34" charset="0"/>
            </a:endParaRPr>
          </a:p>
        </p:txBody>
      </p:sp>
      <p:pic>
        <p:nvPicPr>
          <p:cNvPr id="9" name="Picture 2" descr="https://icma.org/sites/default/files/styles/field_lead_image/public/944_washougalfirst%20yardsign.jpg?itok=noDykbv3">
            <a:extLst>
              <a:ext uri="{FF2B5EF4-FFF2-40B4-BE49-F238E27FC236}">
                <a16:creationId xmlns:a16="http://schemas.microsoft.com/office/drawing/2014/main" id="{0E6593C9-8799-4FA5-8BBD-A59C3F842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7530" y="1849040"/>
            <a:ext cx="5185215" cy="435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708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6907" y="1179537"/>
            <a:ext cx="6393970" cy="501811"/>
          </a:xfrm>
          <a:prstGeom prst="rect">
            <a:avLst/>
          </a:prstGeom>
          <a:solidFill>
            <a:srgbClr val="1C82B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28321" y="1179536"/>
            <a:ext cx="6137174" cy="501811"/>
          </a:xfrm>
        </p:spPr>
        <p:txBody>
          <a:bodyPr>
            <a:noAutofit/>
          </a:bodyPr>
          <a:lstStyle/>
          <a:p>
            <a:pPr algn="l"/>
            <a:r>
              <a:rPr lang="en-US" sz="3200" dirty="0">
                <a:solidFill>
                  <a:srgbClr val="FFFFFF"/>
                </a:solidFill>
                <a:latin typeface="Helvetica"/>
                <a:cs typeface="Helvetica"/>
              </a:rPr>
              <a:t>ICMA 104</a:t>
            </a:r>
            <a:r>
              <a:rPr lang="en-US" sz="3200" baseline="30000" dirty="0">
                <a:solidFill>
                  <a:srgbClr val="FFFFFF"/>
                </a:solidFill>
                <a:latin typeface="Helvetica"/>
                <a:cs typeface="Helvetica"/>
              </a:rPr>
              <a:t>th</a:t>
            </a:r>
            <a:r>
              <a:rPr lang="en-US" sz="3200" dirty="0">
                <a:solidFill>
                  <a:srgbClr val="FFFFFF"/>
                </a:solidFill>
                <a:latin typeface="Helvetica"/>
                <a:cs typeface="Helvetica"/>
              </a:rPr>
              <a:t> Annual Conference </a:t>
            </a:r>
          </a:p>
        </p:txBody>
      </p:sp>
      <p:sp>
        <p:nvSpPr>
          <p:cNvPr id="5" name="Rectangle 4"/>
          <p:cNvSpPr/>
          <p:nvPr/>
        </p:nvSpPr>
        <p:spPr>
          <a:xfrm>
            <a:off x="-3415"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840877" y="-1125"/>
            <a:ext cx="1849386" cy="101980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065" y="260141"/>
            <a:ext cx="1533421" cy="497267"/>
          </a:xfrm>
          <a:prstGeom prst="rect">
            <a:avLst/>
          </a:prstGeom>
        </p:spPr>
      </p:pic>
      <p:cxnSp>
        <p:nvCxnSpPr>
          <p:cNvPr id="10" name="Straight Connector 9"/>
          <p:cNvCxnSpPr/>
          <p:nvPr/>
        </p:nvCxnSpPr>
        <p:spPr>
          <a:xfrm>
            <a:off x="446907" y="1697441"/>
            <a:ext cx="8243356"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1" name="Subtitle 2"/>
          <p:cNvSpPr>
            <a:spLocks noGrp="1"/>
          </p:cNvSpPr>
          <p:nvPr>
            <p:ph type="subTitle" idx="1"/>
          </p:nvPr>
        </p:nvSpPr>
        <p:spPr>
          <a:xfrm>
            <a:off x="4511796" y="1851695"/>
            <a:ext cx="4178467" cy="4772724"/>
          </a:xfrm>
        </p:spPr>
        <p:txBody>
          <a:bodyPr>
            <a:noAutofit/>
          </a:bodyPr>
          <a:lstStyle/>
          <a:p>
            <a:pPr algn="r">
              <a:spcBef>
                <a:spcPts val="0"/>
              </a:spcBef>
              <a:buSzPct val="75000"/>
            </a:pPr>
            <a:r>
              <a:rPr lang="en-US" sz="2400" dirty="0">
                <a:solidFill>
                  <a:schemeClr val="tx1"/>
                </a:solidFill>
                <a:latin typeface="Arial" panose="020B0604020202020204" pitchFamily="34" charset="0"/>
                <a:cs typeface="Arial" panose="020B0604020202020204" pitchFamily="34" charset="0"/>
              </a:rPr>
              <a:t>September 23-26, 2018 </a:t>
            </a:r>
          </a:p>
          <a:p>
            <a:pPr algn="r">
              <a:spcBef>
                <a:spcPts val="0"/>
              </a:spcBef>
              <a:buSzPct val="75000"/>
            </a:pPr>
            <a:r>
              <a:rPr lang="en-US" sz="2400" dirty="0">
                <a:solidFill>
                  <a:schemeClr val="tx1"/>
                </a:solidFill>
                <a:latin typeface="Arial" panose="020B0604020202020204" pitchFamily="34" charset="0"/>
                <a:cs typeface="Arial" panose="020B0604020202020204" pitchFamily="34" charset="0"/>
              </a:rPr>
              <a:t>Baltimore, Maryland</a:t>
            </a:r>
          </a:p>
        </p:txBody>
      </p:sp>
      <p:pic>
        <p:nvPicPr>
          <p:cNvPr id="1026" name="Picture 2" descr="https://icma.org/sites/default/files/styles/field_lead_image/public/18-104%20Call%20for%20Ideas-spotlight-1000x666px_1.jpg?itok=kxOxqZFQ">
            <a:extLst>
              <a:ext uri="{FF2B5EF4-FFF2-40B4-BE49-F238E27FC236}">
                <a16:creationId xmlns:a16="http://schemas.microsoft.com/office/drawing/2014/main" id="{D93AFB8C-5BCC-43B0-9FB1-26A744683E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851" y="2681054"/>
            <a:ext cx="6152836" cy="4097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30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Rectangle 3"/>
          <p:cNvSpPr/>
          <p:nvPr/>
        </p:nvSpPr>
        <p:spPr>
          <a:xfrm>
            <a:off x="0" y="0"/>
            <a:ext cx="9144000" cy="6858000"/>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pic>
        <p:nvPicPr>
          <p:cNvPr id="5" name="Picture 4"/>
          <p:cNvPicPr>
            <a:picLocks noChangeAspect="1"/>
          </p:cNvPicPr>
          <p:nvPr/>
        </p:nvPicPr>
        <p:blipFill>
          <a:blip r:embed="rId3"/>
          <a:stretch>
            <a:fillRect/>
          </a:stretch>
        </p:blipFill>
        <p:spPr>
          <a:xfrm>
            <a:off x="770203" y="2167185"/>
            <a:ext cx="7804049" cy="2251761"/>
          </a:xfrm>
          <a:prstGeom prst="rect">
            <a:avLst/>
          </a:prstGeom>
        </p:spPr>
      </p:pic>
      <p:sp>
        <p:nvSpPr>
          <p:cNvPr id="6" name="Rectangle 5"/>
          <p:cNvSpPr/>
          <p:nvPr/>
        </p:nvSpPr>
        <p:spPr>
          <a:xfrm>
            <a:off x="0" y="6586130"/>
            <a:ext cx="9144000" cy="271869"/>
          </a:xfrm>
          <a:prstGeom prst="rect">
            <a:avLst/>
          </a:prstGeom>
          <a:solidFill>
            <a:srgbClr val="1C82B8"/>
          </a:solidFill>
          <a:ln>
            <a:solidFill>
              <a:srgbClr val="1C82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3525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7660" y="1066606"/>
            <a:ext cx="6418421" cy="501811"/>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2" name="Title 1"/>
          <p:cNvSpPr>
            <a:spLocks noGrp="1"/>
          </p:cNvSpPr>
          <p:nvPr>
            <p:ph type="ctrTitle"/>
          </p:nvPr>
        </p:nvSpPr>
        <p:spPr>
          <a:xfrm>
            <a:off x="437661" y="1097088"/>
            <a:ext cx="6399760" cy="440846"/>
          </a:xfrm>
        </p:spPr>
        <p:txBody>
          <a:bodyPr>
            <a:noAutofit/>
          </a:bodyPr>
          <a:lstStyle/>
          <a:p>
            <a:pPr algn="l"/>
            <a:r>
              <a:rPr lang="en-US" sz="3200" dirty="0">
                <a:solidFill>
                  <a:schemeClr val="bg1"/>
                </a:solidFill>
                <a:latin typeface="Helvetica"/>
                <a:cs typeface="Helvetica"/>
              </a:rPr>
              <a:t>SOUTHEAST REGION</a:t>
            </a:r>
          </a:p>
        </p:txBody>
      </p:sp>
      <p:sp>
        <p:nvSpPr>
          <p:cNvPr id="5" name="Rectangle 4"/>
          <p:cNvSpPr/>
          <p:nvPr/>
        </p:nvSpPr>
        <p:spPr>
          <a:xfrm>
            <a:off x="0"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856082" y="-1911"/>
            <a:ext cx="1849386" cy="101980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0230" y="259355"/>
            <a:ext cx="1533421" cy="497267"/>
          </a:xfrm>
          <a:prstGeom prst="rect">
            <a:avLst/>
          </a:prstGeom>
        </p:spPr>
      </p:pic>
      <p:cxnSp>
        <p:nvCxnSpPr>
          <p:cNvPr id="10" name="Straight Connector 9"/>
          <p:cNvCxnSpPr>
            <a:cxnSpLocks/>
          </p:cNvCxnSpPr>
          <p:nvPr/>
        </p:nvCxnSpPr>
        <p:spPr>
          <a:xfrm>
            <a:off x="437661" y="1563435"/>
            <a:ext cx="6746421" cy="4982"/>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2CB3713D-F424-4FAD-8051-5EDF6E424242}"/>
              </a:ext>
            </a:extLst>
          </p:cNvPr>
          <p:cNvPicPr>
            <a:picLocks noChangeAspect="1"/>
          </p:cNvPicPr>
          <p:nvPr/>
        </p:nvPicPr>
        <p:blipFill>
          <a:blip r:embed="rId4"/>
          <a:stretch>
            <a:fillRect/>
          </a:stretch>
        </p:blipFill>
        <p:spPr>
          <a:xfrm>
            <a:off x="796889" y="1663190"/>
            <a:ext cx="6746419" cy="5026082"/>
          </a:xfrm>
          <a:prstGeom prst="rect">
            <a:avLst/>
          </a:prstGeom>
        </p:spPr>
      </p:pic>
      <p:sp>
        <p:nvSpPr>
          <p:cNvPr id="18" name="Arrow: Down 17">
            <a:extLst>
              <a:ext uri="{FF2B5EF4-FFF2-40B4-BE49-F238E27FC236}">
                <a16:creationId xmlns:a16="http://schemas.microsoft.com/office/drawing/2014/main" id="{E20D756E-30BE-4A59-85A4-CA7D8245A8C5}"/>
              </a:ext>
            </a:extLst>
          </p:cNvPr>
          <p:cNvSpPr/>
          <p:nvPr/>
        </p:nvSpPr>
        <p:spPr>
          <a:xfrm>
            <a:off x="5550486" y="1537934"/>
            <a:ext cx="340163" cy="2800180"/>
          </a:xfrm>
          <a:prstGeom prst="down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9283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7661" y="1066606"/>
            <a:ext cx="7991963" cy="50181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2" name="Title 1"/>
          <p:cNvSpPr>
            <a:spLocks noGrp="1"/>
          </p:cNvSpPr>
          <p:nvPr>
            <p:ph type="ctrTitle"/>
          </p:nvPr>
        </p:nvSpPr>
        <p:spPr>
          <a:xfrm>
            <a:off x="505011" y="1097316"/>
            <a:ext cx="7762689" cy="466119"/>
          </a:xfrm>
        </p:spPr>
        <p:txBody>
          <a:bodyPr>
            <a:noAutofit/>
          </a:bodyPr>
          <a:lstStyle/>
          <a:p>
            <a:pPr algn="l"/>
            <a:r>
              <a:rPr lang="en-US" sz="3200" dirty="0">
                <a:solidFill>
                  <a:schemeClr val="bg1"/>
                </a:solidFill>
                <a:latin typeface="Helvetica"/>
                <a:cs typeface="Helvetica"/>
              </a:rPr>
              <a:t>SOUTHEAST ICMA LEADERSHIP</a:t>
            </a:r>
          </a:p>
        </p:txBody>
      </p:sp>
      <p:sp>
        <p:nvSpPr>
          <p:cNvPr id="5" name="Rectangle 4"/>
          <p:cNvSpPr/>
          <p:nvPr/>
        </p:nvSpPr>
        <p:spPr>
          <a:xfrm>
            <a:off x="0"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856082" y="-1911"/>
            <a:ext cx="1849386" cy="101980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0230" y="259355"/>
            <a:ext cx="1533421" cy="497267"/>
          </a:xfrm>
          <a:prstGeom prst="rect">
            <a:avLst/>
          </a:prstGeom>
        </p:spPr>
      </p:pic>
      <p:cxnSp>
        <p:nvCxnSpPr>
          <p:cNvPr id="10" name="Straight Connector 9"/>
          <p:cNvCxnSpPr/>
          <p:nvPr/>
        </p:nvCxnSpPr>
        <p:spPr>
          <a:xfrm>
            <a:off x="437663" y="1582485"/>
            <a:ext cx="8243356"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4"/>
          <a:stretch>
            <a:fillRect/>
          </a:stretch>
        </p:blipFill>
        <p:spPr>
          <a:xfrm>
            <a:off x="6646453" y="2404126"/>
            <a:ext cx="2268643" cy="2772786"/>
          </a:xfrm>
          <a:prstGeom prst="rect">
            <a:avLst/>
          </a:prstGeom>
        </p:spPr>
      </p:pic>
      <p:sp>
        <p:nvSpPr>
          <p:cNvPr id="11" name="Subtitle 2"/>
          <p:cNvSpPr>
            <a:spLocks noGrp="1"/>
          </p:cNvSpPr>
          <p:nvPr>
            <p:ph type="subTitle" idx="1"/>
          </p:nvPr>
        </p:nvSpPr>
        <p:spPr>
          <a:xfrm>
            <a:off x="437662" y="1649121"/>
            <a:ext cx="7158892" cy="4892355"/>
          </a:xfrm>
        </p:spPr>
        <p:txBody>
          <a:bodyPr>
            <a:noAutofit/>
          </a:bodyPr>
          <a:lstStyle/>
          <a:p>
            <a:pPr algn="l" defTabSz="548640">
              <a:buSzPct val="75000"/>
            </a:pPr>
            <a:r>
              <a:rPr lang="en-US" sz="3000" dirty="0">
                <a:solidFill>
                  <a:schemeClr val="tx1"/>
                </a:solidFill>
                <a:latin typeface="Arial" panose="020B0604020202020204" pitchFamily="34" charset="0"/>
                <a:cs typeface="Arial" panose="020B0604020202020204" pitchFamily="34" charset="0"/>
              </a:rPr>
              <a:t>Carl Harness</a:t>
            </a:r>
          </a:p>
          <a:p>
            <a:pPr lvl="1" algn="l" defTabSz="548640">
              <a:buSzPct val="75000"/>
            </a:pPr>
            <a:r>
              <a:rPr lang="en-US" sz="2400" dirty="0">
                <a:solidFill>
                  <a:schemeClr val="tx1"/>
                </a:solidFill>
                <a:latin typeface="Arial" panose="020B0604020202020204" pitchFamily="34" charset="0"/>
                <a:cs typeface="Arial" panose="020B0604020202020204" pitchFamily="34" charset="0"/>
              </a:rPr>
              <a:t>Florida, Georgia, Louisiana, West Virginia</a:t>
            </a:r>
          </a:p>
          <a:p>
            <a:pPr algn="l" defTabSz="548640">
              <a:buSzPct val="75000"/>
            </a:pPr>
            <a:r>
              <a:rPr lang="en-US" sz="3000" dirty="0">
                <a:solidFill>
                  <a:schemeClr val="tx1"/>
                </a:solidFill>
                <a:latin typeface="Arial" panose="020B0604020202020204" pitchFamily="34" charset="0"/>
                <a:cs typeface="Arial" panose="020B0604020202020204" pitchFamily="34" charset="0"/>
              </a:rPr>
              <a:t> Ed Driggers</a:t>
            </a:r>
          </a:p>
          <a:p>
            <a:pPr lvl="1" algn="l" defTabSz="548640">
              <a:buSzPct val="75000"/>
            </a:pPr>
            <a:r>
              <a:rPr lang="en-US" sz="2400" dirty="0">
                <a:solidFill>
                  <a:schemeClr val="tx1"/>
                </a:solidFill>
                <a:latin typeface="Arial" panose="020B0604020202020204" pitchFamily="34" charset="0"/>
                <a:cs typeface="Arial" panose="020B0604020202020204" pitchFamily="34" charset="0"/>
              </a:rPr>
              <a:t>South Carolina, Kentucky, Mississippi, Tennessee</a:t>
            </a:r>
          </a:p>
          <a:p>
            <a:pPr algn="l" defTabSz="548640">
              <a:buSzPct val="75000"/>
            </a:pPr>
            <a:r>
              <a:rPr lang="en-US" sz="3000" dirty="0">
                <a:solidFill>
                  <a:schemeClr val="tx1"/>
                </a:solidFill>
                <a:latin typeface="Arial" panose="020B0604020202020204" pitchFamily="34" charset="0"/>
                <a:cs typeface="Arial" panose="020B0604020202020204" pitchFamily="34" charset="0"/>
              </a:rPr>
              <a:t>Lane Bailey</a:t>
            </a:r>
          </a:p>
          <a:p>
            <a:pPr lvl="1" algn="l" defTabSz="548640">
              <a:spcBef>
                <a:spcPts val="0"/>
              </a:spcBef>
              <a:buSzPct val="75000"/>
            </a:pPr>
            <a:r>
              <a:rPr lang="en-US" sz="2400" dirty="0">
                <a:solidFill>
                  <a:schemeClr val="tx1"/>
                </a:solidFill>
                <a:latin typeface="Arial" panose="020B0604020202020204" pitchFamily="34" charset="0"/>
                <a:cs typeface="Arial" panose="020B0604020202020204" pitchFamily="34" charset="0"/>
              </a:rPr>
              <a:t>Alabama, North Carolina, Virginia</a:t>
            </a:r>
          </a:p>
          <a:p>
            <a:pPr lvl="1" algn="l" defTabSz="548640">
              <a:spcBef>
                <a:spcPts val="0"/>
              </a:spcBef>
              <a:buSzPct val="75000"/>
            </a:pPr>
            <a:r>
              <a:rPr lang="en-US" sz="2400" dirty="0">
                <a:solidFill>
                  <a:schemeClr val="tx1"/>
                </a:solidFill>
                <a:latin typeface="Arial" panose="020B0604020202020204" pitchFamily="34" charset="0"/>
                <a:cs typeface="Arial" panose="020B0604020202020204" pitchFamily="34" charset="0"/>
              </a:rPr>
              <a:t>____________________________________</a:t>
            </a:r>
          </a:p>
          <a:p>
            <a:pPr algn="l" defTabSz="548640">
              <a:buSzPct val="75000"/>
            </a:pPr>
            <a:r>
              <a:rPr lang="en-US" sz="2400" b="1" dirty="0">
                <a:solidFill>
                  <a:schemeClr val="tx1"/>
                </a:solidFill>
                <a:latin typeface="Arial" panose="020B0604020202020204" pitchFamily="34" charset="0"/>
                <a:cs typeface="Arial" panose="020B0604020202020204" pitchFamily="34" charset="0"/>
              </a:rPr>
              <a:t>Randy Reid</a:t>
            </a:r>
          </a:p>
          <a:p>
            <a:pPr algn="l" defTabSz="548640">
              <a:buSzPct val="75000"/>
            </a:pPr>
            <a:r>
              <a:rPr lang="en-US" sz="2400" dirty="0">
                <a:solidFill>
                  <a:schemeClr val="tx1"/>
                </a:solidFill>
                <a:latin typeface="Arial" panose="020B0604020202020204" pitchFamily="34" charset="0"/>
                <a:cs typeface="Arial" panose="020B0604020202020204" pitchFamily="34" charset="0"/>
              </a:rPr>
              <a:t>	ICMA Southeast Regional Director</a:t>
            </a:r>
          </a:p>
        </p:txBody>
      </p:sp>
    </p:spTree>
    <p:extLst>
      <p:ext uri="{BB962C8B-B14F-4D97-AF65-F5344CB8AC3E}">
        <p14:creationId xmlns:p14="http://schemas.microsoft.com/office/powerpoint/2010/main" val="3725839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6906" y="1137333"/>
            <a:ext cx="6567159" cy="501811"/>
          </a:xfrm>
          <a:prstGeom prst="rect">
            <a:avLst/>
          </a:prstGeom>
          <a:solidFill>
            <a:srgbClr val="1C82B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10735" y="1271924"/>
            <a:ext cx="7789201" cy="232627"/>
          </a:xfrm>
        </p:spPr>
        <p:txBody>
          <a:bodyPr>
            <a:noAutofit/>
          </a:bodyPr>
          <a:lstStyle/>
          <a:p>
            <a:pPr algn="l"/>
            <a:r>
              <a:rPr lang="en-US" sz="3200" dirty="0">
                <a:solidFill>
                  <a:srgbClr val="FFFFFF"/>
                </a:solidFill>
                <a:latin typeface="Helvetica"/>
                <a:cs typeface="Helvetica"/>
              </a:rPr>
              <a:t>Southeast Regional Conference</a:t>
            </a:r>
          </a:p>
        </p:txBody>
      </p:sp>
      <p:sp>
        <p:nvSpPr>
          <p:cNvPr id="5" name="Rectangle 4"/>
          <p:cNvSpPr/>
          <p:nvPr/>
        </p:nvSpPr>
        <p:spPr>
          <a:xfrm>
            <a:off x="-3415"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840877" y="-1125"/>
            <a:ext cx="1849386" cy="101980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065" y="260141"/>
            <a:ext cx="1533421" cy="497267"/>
          </a:xfrm>
          <a:prstGeom prst="rect">
            <a:avLst/>
          </a:prstGeom>
        </p:spPr>
      </p:pic>
      <p:cxnSp>
        <p:nvCxnSpPr>
          <p:cNvPr id="10" name="Straight Connector 9"/>
          <p:cNvCxnSpPr/>
          <p:nvPr/>
        </p:nvCxnSpPr>
        <p:spPr>
          <a:xfrm>
            <a:off x="446907" y="1652521"/>
            <a:ext cx="8243356"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1" name="Subtitle 2"/>
          <p:cNvSpPr>
            <a:spLocks noGrp="1"/>
          </p:cNvSpPr>
          <p:nvPr>
            <p:ph type="subTitle" idx="1"/>
          </p:nvPr>
        </p:nvSpPr>
        <p:spPr>
          <a:xfrm>
            <a:off x="443492" y="1849040"/>
            <a:ext cx="8447289" cy="3655362"/>
          </a:xfrm>
        </p:spPr>
        <p:txBody>
          <a:bodyPr>
            <a:noAutofit/>
          </a:bodyPr>
          <a:lstStyle/>
          <a:p>
            <a:pPr algn="l">
              <a:spcAft>
                <a:spcPts val="375"/>
              </a:spcAft>
              <a:buSzPct val="75000"/>
            </a:pPr>
            <a:r>
              <a:rPr lang="en-US" sz="3400" b="1" dirty="0">
                <a:solidFill>
                  <a:schemeClr val="tx1"/>
                </a:solidFill>
                <a:latin typeface="Arial" panose="020B0604020202020204" pitchFamily="34" charset="0"/>
                <a:cs typeface="Arial" panose="020B0604020202020204" pitchFamily="34" charset="0"/>
              </a:rPr>
              <a:t>April 25-27, 2018</a:t>
            </a:r>
          </a:p>
          <a:p>
            <a:pPr algn="l">
              <a:spcAft>
                <a:spcPts val="375"/>
              </a:spcAft>
              <a:buSzPct val="75000"/>
            </a:pPr>
            <a:r>
              <a:rPr lang="en-US" sz="3400" dirty="0">
                <a:solidFill>
                  <a:schemeClr val="tx1"/>
                </a:solidFill>
                <a:latin typeface="Arial" panose="020B0604020202020204" pitchFamily="34" charset="0"/>
                <a:cs typeface="Arial" panose="020B0604020202020204" pitchFamily="34" charset="0"/>
              </a:rPr>
              <a:t>	Mountain Brook, Alabama</a:t>
            </a:r>
          </a:p>
          <a:p>
            <a:pPr algn="l">
              <a:spcAft>
                <a:spcPts val="375"/>
              </a:spcAft>
              <a:buSzPct val="75000"/>
            </a:pPr>
            <a:r>
              <a:rPr lang="en-US" b="1" dirty="0"/>
              <a:t>LEADING COURAGEOUSLY IN CHALLENGING TIMES </a:t>
            </a:r>
            <a:endParaRPr lang="en-US" dirty="0"/>
          </a:p>
          <a:p>
            <a:pPr algn="l">
              <a:spcAft>
                <a:spcPts val="375"/>
              </a:spcAft>
              <a:buSzPct val="75000"/>
            </a:pPr>
            <a:endParaRPr lang="en-US" sz="3000" dirty="0">
              <a:solidFill>
                <a:schemeClr val="tx1"/>
              </a:solidFill>
              <a:latin typeface="Arial" panose="020B0604020202020204" pitchFamily="34" charset="0"/>
              <a:cs typeface="Arial" panose="020B0604020202020204" pitchFamily="34" charset="0"/>
            </a:endParaRPr>
          </a:p>
          <a:p>
            <a:pPr algn="l">
              <a:spcAft>
                <a:spcPts val="375"/>
              </a:spcAft>
              <a:buSzPct val="75000"/>
            </a:pPr>
            <a:endParaRPr lang="en-US" sz="2800" dirty="0">
              <a:solidFill>
                <a:schemeClr val="tx1"/>
              </a:solidFill>
              <a:latin typeface="Arial" panose="020B0604020202020204" pitchFamily="34" charset="0"/>
              <a:cs typeface="Arial" panose="020B0604020202020204" pitchFamily="34" charset="0"/>
            </a:endParaRPr>
          </a:p>
        </p:txBody>
      </p:sp>
      <p:pic>
        <p:nvPicPr>
          <p:cNvPr id="2050" name="Picture 2" descr="Photo of a microphone in front of an audience">
            <a:extLst>
              <a:ext uri="{FF2B5EF4-FFF2-40B4-BE49-F238E27FC236}">
                <a16:creationId xmlns:a16="http://schemas.microsoft.com/office/drawing/2014/main" id="{6BA2ACED-4A0B-41E3-840D-CFE181925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4959" y="3958388"/>
            <a:ext cx="3975816" cy="2647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934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6907" y="1055344"/>
            <a:ext cx="4477518" cy="50181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14254" y="1179030"/>
            <a:ext cx="4343496" cy="259761"/>
          </a:xfrm>
        </p:spPr>
        <p:txBody>
          <a:bodyPr>
            <a:noAutofit/>
          </a:bodyPr>
          <a:lstStyle/>
          <a:p>
            <a:pPr algn="l"/>
            <a:r>
              <a:rPr lang="en-US" sz="3200" dirty="0">
                <a:solidFill>
                  <a:srgbClr val="FFFFFF"/>
                </a:solidFill>
                <a:latin typeface="Helvetica"/>
                <a:cs typeface="Helvetica"/>
              </a:rPr>
              <a:t>STRATEGIC PLAN</a:t>
            </a:r>
          </a:p>
        </p:txBody>
      </p:sp>
      <p:sp>
        <p:nvSpPr>
          <p:cNvPr id="5" name="Rectangle 4"/>
          <p:cNvSpPr/>
          <p:nvPr/>
        </p:nvSpPr>
        <p:spPr>
          <a:xfrm>
            <a:off x="0" y="-879"/>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840877" y="13184"/>
            <a:ext cx="1849386" cy="101980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065" y="260382"/>
            <a:ext cx="1533421" cy="497267"/>
          </a:xfrm>
          <a:prstGeom prst="rect">
            <a:avLst/>
          </a:prstGeom>
        </p:spPr>
      </p:pic>
      <p:cxnSp>
        <p:nvCxnSpPr>
          <p:cNvPr id="10" name="Straight Connector 9"/>
          <p:cNvCxnSpPr/>
          <p:nvPr/>
        </p:nvCxnSpPr>
        <p:spPr>
          <a:xfrm>
            <a:off x="446907" y="1568801"/>
            <a:ext cx="8243356"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pic>
        <p:nvPicPr>
          <p:cNvPr id="4098" name="Picture 2" descr="image of progress update">
            <a:extLst>
              <a:ext uri="{FF2B5EF4-FFF2-40B4-BE49-F238E27FC236}">
                <a16:creationId xmlns:a16="http://schemas.microsoft.com/office/drawing/2014/main" id="{7A07A093-1955-4EE3-BD1F-E597AA213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630" y="2208471"/>
            <a:ext cx="3567245" cy="46400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6EB3FEE-EC06-4658-BD84-84EBBF37B6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825" y="2895937"/>
            <a:ext cx="5723541" cy="1755279"/>
          </a:xfrm>
          <a:prstGeom prst="rect">
            <a:avLst/>
          </a:prstGeom>
        </p:spPr>
      </p:pic>
    </p:spTree>
    <p:extLst>
      <p:ext uri="{BB962C8B-B14F-4D97-AF65-F5344CB8AC3E}">
        <p14:creationId xmlns:p14="http://schemas.microsoft.com/office/powerpoint/2010/main" val="1678660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6907" y="999642"/>
            <a:ext cx="5334915" cy="501811"/>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46907" y="1142213"/>
            <a:ext cx="5028417" cy="255478"/>
          </a:xfrm>
        </p:spPr>
        <p:txBody>
          <a:bodyPr>
            <a:noAutofit/>
          </a:bodyPr>
          <a:lstStyle/>
          <a:p>
            <a:pPr algn="l"/>
            <a:r>
              <a:rPr lang="en-US" sz="3200" dirty="0">
                <a:solidFill>
                  <a:srgbClr val="FFFFFF"/>
                </a:solidFill>
                <a:latin typeface="Helvetica"/>
                <a:cs typeface="Helvetica"/>
              </a:rPr>
              <a:t>Who Are Our Members?</a:t>
            </a:r>
          </a:p>
        </p:txBody>
      </p:sp>
      <p:sp>
        <p:nvSpPr>
          <p:cNvPr id="5" name="Rectangle 4"/>
          <p:cNvSpPr/>
          <p:nvPr/>
        </p:nvSpPr>
        <p:spPr>
          <a:xfrm>
            <a:off x="0" y="-39564"/>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840877" y="-39564"/>
            <a:ext cx="1849386" cy="101980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820" y="251910"/>
            <a:ext cx="1533421" cy="497267"/>
          </a:xfrm>
          <a:prstGeom prst="rect">
            <a:avLst/>
          </a:prstGeom>
        </p:spPr>
      </p:pic>
      <p:cxnSp>
        <p:nvCxnSpPr>
          <p:cNvPr id="10" name="Straight Connector 9"/>
          <p:cNvCxnSpPr/>
          <p:nvPr/>
        </p:nvCxnSpPr>
        <p:spPr>
          <a:xfrm>
            <a:off x="446907" y="1520858"/>
            <a:ext cx="8243356"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pic>
        <p:nvPicPr>
          <p:cNvPr id="1026" name="Chart 1" descr="image008">
            <a:extLst>
              <a:ext uri="{FF2B5EF4-FFF2-40B4-BE49-F238E27FC236}">
                <a16:creationId xmlns:a16="http://schemas.microsoft.com/office/drawing/2014/main" id="{77B900C3-06B4-4706-AF7E-394F133457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7772" y="1537179"/>
            <a:ext cx="5833213" cy="474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0B21B8B-B346-4542-AF1E-C4D37D0905CD}"/>
              </a:ext>
            </a:extLst>
          </p:cNvPr>
          <p:cNvSpPr/>
          <p:nvPr/>
        </p:nvSpPr>
        <p:spPr>
          <a:xfrm>
            <a:off x="0" y="6364594"/>
            <a:ext cx="9144000" cy="338554"/>
          </a:xfrm>
          <a:prstGeom prst="rect">
            <a:avLst/>
          </a:prstGeom>
        </p:spPr>
        <p:txBody>
          <a:bodyPr wrap="square">
            <a:spAutoFit/>
          </a:bodyPr>
          <a:lstStyle/>
          <a:p>
            <a:pPr>
              <a:buSzPct val="75000"/>
            </a:pPr>
            <a:r>
              <a:rPr lang="en-US" sz="1600" b="1" dirty="0">
                <a:latin typeface="Helvetica" panose="020B0604020202020204" pitchFamily="34" charset="0"/>
                <a:cs typeface="Helvetica" panose="020B0604020202020204" pitchFamily="34" charset="0"/>
              </a:rPr>
              <a:t>MORE THAN 11,000 ICMA MEMBERS REPRESENTING ALL 50 STATES AND 33 COUNTRIES!</a:t>
            </a:r>
          </a:p>
        </p:txBody>
      </p:sp>
    </p:spTree>
    <p:extLst>
      <p:ext uri="{BB962C8B-B14F-4D97-AF65-F5344CB8AC3E}">
        <p14:creationId xmlns:p14="http://schemas.microsoft.com/office/powerpoint/2010/main" val="2512180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6907" y="1249867"/>
            <a:ext cx="5686607" cy="501811"/>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23662" y="1364598"/>
            <a:ext cx="5089347" cy="259761"/>
          </a:xfrm>
        </p:spPr>
        <p:txBody>
          <a:bodyPr>
            <a:noAutofit/>
          </a:bodyPr>
          <a:lstStyle/>
          <a:p>
            <a:pPr algn="l"/>
            <a:r>
              <a:rPr lang="en-US" sz="3200" dirty="0">
                <a:solidFill>
                  <a:srgbClr val="FFFFFF"/>
                </a:solidFill>
                <a:latin typeface="Helvetica"/>
                <a:cs typeface="Helvetica"/>
              </a:rPr>
              <a:t>Building for the Future</a:t>
            </a:r>
          </a:p>
        </p:txBody>
      </p:sp>
      <p:sp>
        <p:nvSpPr>
          <p:cNvPr id="5" name="Rectangle 4"/>
          <p:cNvSpPr/>
          <p:nvPr/>
        </p:nvSpPr>
        <p:spPr>
          <a:xfrm>
            <a:off x="0" y="-877"/>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840877" y="13182"/>
            <a:ext cx="1849386" cy="101980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065" y="304747"/>
            <a:ext cx="1533421" cy="497267"/>
          </a:xfrm>
          <a:prstGeom prst="rect">
            <a:avLst/>
          </a:prstGeom>
        </p:spPr>
      </p:pic>
      <p:cxnSp>
        <p:nvCxnSpPr>
          <p:cNvPr id="10" name="Straight Connector 9"/>
          <p:cNvCxnSpPr/>
          <p:nvPr/>
        </p:nvCxnSpPr>
        <p:spPr>
          <a:xfrm>
            <a:off x="446907" y="1765743"/>
            <a:ext cx="8243356"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1" name="Subtitle 2"/>
          <p:cNvSpPr>
            <a:spLocks noGrp="1"/>
          </p:cNvSpPr>
          <p:nvPr>
            <p:ph type="subTitle" idx="1"/>
          </p:nvPr>
        </p:nvSpPr>
        <p:spPr>
          <a:xfrm>
            <a:off x="446907" y="2064761"/>
            <a:ext cx="4569623" cy="4130765"/>
          </a:xfrm>
        </p:spPr>
        <p:txBody>
          <a:bodyPr>
            <a:noAutofit/>
          </a:bodyPr>
          <a:lstStyle/>
          <a:p>
            <a:pPr marL="411480" lvl="0" indent="-411480" algn="l" defTabSz="548640">
              <a:buSzPct val="75000"/>
              <a:buFont typeface="Wingdings" panose="05000000000000000000" pitchFamily="2" charset="2"/>
              <a:buChar char="§"/>
            </a:pPr>
            <a:r>
              <a:rPr lang="en-US" sz="2800" dirty="0">
                <a:solidFill>
                  <a:prstClr val="black"/>
                </a:solidFill>
                <a:latin typeface="Arial" panose="020B0604020202020204" pitchFamily="34" charset="0"/>
                <a:cs typeface="Arial" panose="020B0604020202020204" pitchFamily="34" charset="0"/>
              </a:rPr>
              <a:t>88 student chapters = 1,370+ student members</a:t>
            </a:r>
          </a:p>
          <a:p>
            <a:pPr marL="411480" lvl="0" indent="-411480" algn="l" defTabSz="548640">
              <a:buSzPct val="75000"/>
              <a:buFont typeface="Wingdings" panose="05000000000000000000" pitchFamily="2" charset="2"/>
              <a:buChar char="§"/>
            </a:pPr>
            <a:r>
              <a:rPr lang="en-US" sz="2800" dirty="0">
                <a:solidFill>
                  <a:prstClr val="black"/>
                </a:solidFill>
                <a:latin typeface="Arial" panose="020B0604020202020204" pitchFamily="34" charset="0"/>
                <a:cs typeface="Arial" panose="020B0604020202020204" pitchFamily="34" charset="0"/>
              </a:rPr>
              <a:t>30 chapters in the Southeast region; 3 in Alabama </a:t>
            </a:r>
          </a:p>
          <a:p>
            <a:pPr marL="411480" lvl="0" indent="-411480" algn="l" defTabSz="548640">
              <a:buSzPct val="75000"/>
              <a:buFont typeface="Wingdings" panose="05000000000000000000" pitchFamily="2" charset="2"/>
              <a:buChar char="§"/>
            </a:pPr>
            <a:r>
              <a:rPr lang="en-US" sz="2800" dirty="0">
                <a:solidFill>
                  <a:prstClr val="black"/>
                </a:solidFill>
                <a:latin typeface="Arial" panose="020B0604020202020204" pitchFamily="34" charset="0"/>
                <a:cs typeface="Arial" panose="020B0604020202020204" pitchFamily="34" charset="0"/>
              </a:rPr>
              <a:t>Does your alma mater have an ICMA Student Chapter? </a:t>
            </a:r>
          </a:p>
        </p:txBody>
      </p:sp>
      <p:pic>
        <p:nvPicPr>
          <p:cNvPr id="3074" name="Picture 2" descr="https://members.icma.org/TempFiles/photos/916367.jpg">
            <a:extLst>
              <a:ext uri="{FF2B5EF4-FFF2-40B4-BE49-F238E27FC236}">
                <a16:creationId xmlns:a16="http://schemas.microsoft.com/office/drawing/2014/main" id="{8C512186-DFAD-4A0F-99A1-CD6D0CD9A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151" y="2947178"/>
            <a:ext cx="2638265" cy="1221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descr="https://members.icma.org/TempFiles/photos/849208.jpg">
            <a:extLst>
              <a:ext uri="{FF2B5EF4-FFF2-40B4-BE49-F238E27FC236}">
                <a16:creationId xmlns:a16="http://schemas.microsoft.com/office/drawing/2014/main" id="{E98A2461-ACE9-4D74-851F-7683FD4618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2297" y="4115738"/>
            <a:ext cx="2997159" cy="13875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078" name="Picture 6" descr="https://members.icma.org/TempFiles/photos/828718.jpg">
            <a:extLst>
              <a:ext uri="{FF2B5EF4-FFF2-40B4-BE49-F238E27FC236}">
                <a16:creationId xmlns:a16="http://schemas.microsoft.com/office/drawing/2014/main" id="{6AE4290E-B9D3-4D8F-A221-AC9E262EEB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3454" y="5448241"/>
            <a:ext cx="2662057" cy="1232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194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6907" y="1179537"/>
            <a:ext cx="3661456" cy="501811"/>
          </a:xfrm>
          <a:prstGeom prst="rect">
            <a:avLst/>
          </a:prstGeom>
          <a:solidFill>
            <a:srgbClr val="1C82B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28322" y="1347229"/>
            <a:ext cx="3255888" cy="232628"/>
          </a:xfrm>
        </p:spPr>
        <p:txBody>
          <a:bodyPr>
            <a:noAutofit/>
          </a:bodyPr>
          <a:lstStyle/>
          <a:p>
            <a:pPr algn="l"/>
            <a:r>
              <a:rPr lang="en-US" sz="3200" dirty="0">
                <a:solidFill>
                  <a:srgbClr val="FFFFFF"/>
                </a:solidFill>
                <a:latin typeface="Helvetica"/>
                <a:cs typeface="Helvetica"/>
              </a:rPr>
              <a:t>Member Benefits</a:t>
            </a:r>
          </a:p>
        </p:txBody>
      </p:sp>
      <p:sp>
        <p:nvSpPr>
          <p:cNvPr id="5" name="Rectangle 4"/>
          <p:cNvSpPr/>
          <p:nvPr/>
        </p:nvSpPr>
        <p:spPr>
          <a:xfrm>
            <a:off x="-3415"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840877" y="-1125"/>
            <a:ext cx="1849386" cy="101980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065" y="260141"/>
            <a:ext cx="1533421" cy="497267"/>
          </a:xfrm>
          <a:prstGeom prst="rect">
            <a:avLst/>
          </a:prstGeom>
        </p:spPr>
      </p:pic>
      <p:cxnSp>
        <p:nvCxnSpPr>
          <p:cNvPr id="10" name="Straight Connector 9"/>
          <p:cNvCxnSpPr/>
          <p:nvPr/>
        </p:nvCxnSpPr>
        <p:spPr>
          <a:xfrm>
            <a:off x="446907" y="1698840"/>
            <a:ext cx="8243356"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11" name="Subtitle 2"/>
          <p:cNvSpPr>
            <a:spLocks noGrp="1"/>
          </p:cNvSpPr>
          <p:nvPr>
            <p:ph type="subTitle" idx="1"/>
          </p:nvPr>
        </p:nvSpPr>
        <p:spPr>
          <a:xfrm>
            <a:off x="446907" y="1987138"/>
            <a:ext cx="4903081" cy="4582474"/>
          </a:xfrm>
        </p:spPr>
        <p:txBody>
          <a:bodyPr>
            <a:noAutofit/>
          </a:bodyPr>
          <a:lstStyle/>
          <a:p>
            <a:pPr marL="457200" indent="-457200" algn="l">
              <a:spcAft>
                <a:spcPts val="375"/>
              </a:spcAft>
              <a:buSzPct val="75000"/>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Ethics Advice</a:t>
            </a:r>
          </a:p>
          <a:p>
            <a:pPr marL="457200" indent="-457200" algn="l">
              <a:spcAft>
                <a:spcPts val="375"/>
              </a:spcAft>
              <a:buSzPct val="75000"/>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Job Board</a:t>
            </a:r>
          </a:p>
          <a:p>
            <a:pPr marL="457200" indent="-457200" algn="l">
              <a:spcAft>
                <a:spcPts val="375"/>
              </a:spcAft>
              <a:buSzPct val="75000"/>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Career Guides </a:t>
            </a:r>
          </a:p>
          <a:p>
            <a:pPr marL="457200" indent="-457200" algn="l">
              <a:spcAft>
                <a:spcPts val="375"/>
              </a:spcAft>
              <a:buSzPct val="75000"/>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Networking and Knowledge Sharing</a:t>
            </a:r>
          </a:p>
          <a:p>
            <a:pPr marL="457200" indent="-457200" algn="l">
              <a:spcAft>
                <a:spcPts val="375"/>
              </a:spcAft>
              <a:buSzPct val="75000"/>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Personal Support</a:t>
            </a:r>
          </a:p>
          <a:p>
            <a:pPr marL="457200" indent="-457200" algn="l">
              <a:spcAft>
                <a:spcPts val="375"/>
              </a:spcAft>
              <a:buSzPct val="75000"/>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Professional Development</a:t>
            </a:r>
          </a:p>
        </p:txBody>
      </p:sp>
      <p:pic>
        <p:nvPicPr>
          <p:cNvPr id="4" name="Picture 3">
            <a:extLst>
              <a:ext uri="{FF2B5EF4-FFF2-40B4-BE49-F238E27FC236}">
                <a16:creationId xmlns:a16="http://schemas.microsoft.com/office/drawing/2014/main" id="{20253217-C66F-484B-B782-9C764B66D782}"/>
              </a:ext>
            </a:extLst>
          </p:cNvPr>
          <p:cNvPicPr>
            <a:picLocks noChangeAspect="1"/>
          </p:cNvPicPr>
          <p:nvPr/>
        </p:nvPicPr>
        <p:blipFill>
          <a:blip r:embed="rId4"/>
          <a:stretch>
            <a:fillRect/>
          </a:stretch>
        </p:blipFill>
        <p:spPr>
          <a:xfrm>
            <a:off x="5472762" y="2408517"/>
            <a:ext cx="3217501" cy="41610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0120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6907" y="1179537"/>
            <a:ext cx="6153918" cy="50181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28487" y="1304484"/>
            <a:ext cx="5167464" cy="295715"/>
          </a:xfrm>
        </p:spPr>
        <p:txBody>
          <a:bodyPr>
            <a:noAutofit/>
          </a:bodyPr>
          <a:lstStyle/>
          <a:p>
            <a:pPr algn="l"/>
            <a:r>
              <a:rPr lang="en-US" sz="3200" dirty="0">
                <a:solidFill>
                  <a:srgbClr val="FFFFFF"/>
                </a:solidFill>
                <a:latin typeface="Helvetica"/>
                <a:cs typeface="Helvetica"/>
              </a:rPr>
              <a:t>LEARNING COMMUNITY</a:t>
            </a:r>
          </a:p>
        </p:txBody>
      </p:sp>
      <p:sp>
        <p:nvSpPr>
          <p:cNvPr id="5" name="Rectangle 4"/>
          <p:cNvSpPr/>
          <p:nvPr/>
        </p:nvSpPr>
        <p:spPr>
          <a:xfrm>
            <a:off x="-3415"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840877" y="-1125"/>
            <a:ext cx="1849386" cy="101980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065" y="260141"/>
            <a:ext cx="1533421" cy="497267"/>
          </a:xfrm>
          <a:prstGeom prst="rect">
            <a:avLst/>
          </a:prstGeom>
        </p:spPr>
      </p:pic>
      <p:cxnSp>
        <p:nvCxnSpPr>
          <p:cNvPr id="10" name="Straight Connector 9"/>
          <p:cNvCxnSpPr>
            <a:cxnSpLocks/>
          </p:cNvCxnSpPr>
          <p:nvPr/>
        </p:nvCxnSpPr>
        <p:spPr>
          <a:xfrm>
            <a:off x="446907" y="1672151"/>
            <a:ext cx="7148211"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3FB8CEAE-7650-4A84-8C22-B5E2E001C96A}"/>
              </a:ext>
            </a:extLst>
          </p:cNvPr>
          <p:cNvSpPr/>
          <p:nvPr/>
        </p:nvSpPr>
        <p:spPr>
          <a:xfrm>
            <a:off x="390527" y="1868786"/>
            <a:ext cx="5704218" cy="4852610"/>
          </a:xfrm>
          <a:prstGeom prst="rect">
            <a:avLst/>
          </a:prstGeom>
        </p:spPr>
        <p:txBody>
          <a:bodyPr wrap="square">
            <a:spAutoFit/>
          </a:bodyPr>
          <a:lstStyle/>
          <a:p>
            <a:pPr marL="457200" indent="-457200">
              <a:spcAft>
                <a:spcPts val="375"/>
              </a:spcAft>
              <a:buSzPct val="75000"/>
              <a:buFont typeface="Wingdings" panose="05000000000000000000" pitchFamily="2" charset="2"/>
              <a:buChar char="§"/>
            </a:pPr>
            <a:r>
              <a:rPr lang="en-US" sz="2600" dirty="0">
                <a:latin typeface="Arial" panose="020B0604020202020204" pitchFamily="34" charset="0"/>
                <a:cs typeface="Arial" panose="020B0604020202020204" pitchFamily="34" charset="0"/>
              </a:rPr>
              <a:t>Live webinar subscription program </a:t>
            </a:r>
          </a:p>
          <a:p>
            <a:pPr indent="-457200">
              <a:buSzPct val="75000"/>
              <a:buFont typeface="Wingdings" panose="05000000000000000000" pitchFamily="2" charset="2"/>
              <a:buChar char="§"/>
            </a:pPr>
            <a:r>
              <a:rPr lang="en-US" sz="2600" dirty="0">
                <a:latin typeface="Arial" panose="020B0604020202020204" pitchFamily="34" charset="0"/>
                <a:cs typeface="Arial" panose="020B0604020202020204" pitchFamily="34" charset="0"/>
              </a:rPr>
              <a:t>New professional development catalog with updated career stage checklist</a:t>
            </a:r>
          </a:p>
          <a:p>
            <a:pPr>
              <a:buSzPct val="75000"/>
            </a:pPr>
            <a:endParaRPr lang="en-US" sz="800" dirty="0">
              <a:latin typeface="Arial" panose="020B0604020202020204" pitchFamily="34" charset="0"/>
              <a:cs typeface="Arial" panose="020B0604020202020204" pitchFamily="34" charset="0"/>
            </a:endParaRPr>
          </a:p>
          <a:p>
            <a:pPr marL="971121" lvl="3" indent="-342900">
              <a:spcBef>
                <a:spcPts val="600"/>
              </a:spcBef>
              <a:spcAft>
                <a:spcPts val="600"/>
              </a:spcAft>
              <a:buFont typeface="Courier New" panose="02070309020205020404" pitchFamily="49" charset="0"/>
              <a:buChar char="-"/>
            </a:pPr>
            <a:r>
              <a:rPr lang="en-US" sz="2400" dirty="0">
                <a:latin typeface="Arial" panose="020B0604020202020204" pitchFamily="34" charset="0"/>
                <a:cs typeface="Arial" panose="020B0604020202020204" pitchFamily="34" charset="0"/>
              </a:rPr>
              <a:t>Students</a:t>
            </a:r>
          </a:p>
          <a:p>
            <a:pPr marL="971121" lvl="3" indent="-342900">
              <a:spcBef>
                <a:spcPts val="600"/>
              </a:spcBef>
              <a:spcAft>
                <a:spcPts val="600"/>
              </a:spcAft>
              <a:buFont typeface="Courier New" panose="02070309020205020404" pitchFamily="49" charset="0"/>
              <a:buChar char="-"/>
            </a:pPr>
            <a:r>
              <a:rPr lang="en-US" sz="2400" dirty="0">
                <a:latin typeface="Arial" panose="020B0604020202020204" pitchFamily="34" charset="0"/>
                <a:cs typeface="Arial" panose="020B0604020202020204" pitchFamily="34" charset="0"/>
              </a:rPr>
              <a:t>Early Career Professionals</a:t>
            </a:r>
          </a:p>
          <a:p>
            <a:pPr marL="971121" lvl="3" indent="-342900">
              <a:spcBef>
                <a:spcPts val="600"/>
              </a:spcBef>
              <a:spcAft>
                <a:spcPts val="600"/>
              </a:spcAft>
              <a:buFont typeface="Courier New" panose="02070309020205020404" pitchFamily="49" charset="0"/>
              <a:buChar char="-"/>
            </a:pPr>
            <a:r>
              <a:rPr lang="en-US" sz="2400" dirty="0">
                <a:latin typeface="Arial" panose="020B0604020202020204" pitchFamily="34" charset="0"/>
                <a:cs typeface="Arial" panose="020B0604020202020204" pitchFamily="34" charset="0"/>
              </a:rPr>
              <a:t>Mid-career Managers</a:t>
            </a:r>
          </a:p>
          <a:p>
            <a:pPr marL="971121" lvl="3" indent="-342900">
              <a:spcBef>
                <a:spcPts val="600"/>
              </a:spcBef>
              <a:spcAft>
                <a:spcPts val="600"/>
              </a:spcAft>
              <a:buFont typeface="Courier New" panose="02070309020205020404" pitchFamily="49" charset="0"/>
              <a:buChar char="-"/>
            </a:pPr>
            <a:r>
              <a:rPr lang="en-US" sz="2400" dirty="0">
                <a:latin typeface="Arial" panose="020B0604020202020204" pitchFamily="34" charset="0"/>
                <a:cs typeface="Arial" panose="020B0604020202020204" pitchFamily="34" charset="0"/>
              </a:rPr>
              <a:t>Executives</a:t>
            </a:r>
          </a:p>
          <a:p>
            <a:pPr marL="971121" lvl="3" indent="-342900">
              <a:spcBef>
                <a:spcPts val="600"/>
              </a:spcBef>
              <a:spcAft>
                <a:spcPts val="600"/>
              </a:spcAft>
              <a:buFont typeface="Courier New" panose="02070309020205020404" pitchFamily="49" charset="0"/>
              <a:buChar char="-"/>
            </a:pPr>
            <a:r>
              <a:rPr lang="en-US" sz="2400" dirty="0">
                <a:latin typeface="Arial" panose="020B0604020202020204" pitchFamily="34" charset="0"/>
                <a:cs typeface="Arial" panose="020B0604020202020204" pitchFamily="34" charset="0"/>
              </a:rPr>
              <a:t>Encore Professionals</a:t>
            </a:r>
          </a:p>
          <a:p>
            <a:endParaRPr lang="en-US" sz="2400" dirty="0">
              <a:latin typeface="Arial" panose="020B0604020202020204" pitchFamily="34" charset="0"/>
              <a:cs typeface="Arial" panose="020B0604020202020204" pitchFamily="34" charset="0"/>
            </a:endParaRPr>
          </a:p>
        </p:txBody>
      </p:sp>
      <p:pic>
        <p:nvPicPr>
          <p:cNvPr id="12" name="Picture 11">
            <a:hlinkClick r:id="rId4"/>
            <a:extLst>
              <a:ext uri="{FF2B5EF4-FFF2-40B4-BE49-F238E27FC236}">
                <a16:creationId xmlns:a16="http://schemas.microsoft.com/office/drawing/2014/main" id="{5EF54314-1214-46E2-81AF-00CBE26AE30B}"/>
              </a:ext>
            </a:extLst>
          </p:cNvPr>
          <p:cNvPicPr>
            <a:picLocks noChangeAspect="1"/>
          </p:cNvPicPr>
          <p:nvPr/>
        </p:nvPicPr>
        <p:blipFill>
          <a:blip r:embed="rId5"/>
          <a:stretch>
            <a:fillRect/>
          </a:stretch>
        </p:blipFill>
        <p:spPr>
          <a:xfrm>
            <a:off x="6178969" y="1846994"/>
            <a:ext cx="2450448" cy="3770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3101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3143</TotalTime>
  <Words>1285</Words>
  <Application>Microsoft Office PowerPoint</Application>
  <PresentationFormat>On-screen Show (4:3)</PresentationFormat>
  <Paragraphs>239</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Courier New</vt:lpstr>
      <vt:lpstr>Helvetica</vt:lpstr>
      <vt:lpstr>Helvetica Light</vt:lpstr>
      <vt:lpstr>Wingdings</vt:lpstr>
      <vt:lpstr>Office Theme</vt:lpstr>
      <vt:lpstr>Alabama City/County Management Association</vt:lpstr>
      <vt:lpstr>SOUTHEAST REGION</vt:lpstr>
      <vt:lpstr>SOUTHEAST ICMA LEADERSHIP</vt:lpstr>
      <vt:lpstr>Southeast Regional Conference</vt:lpstr>
      <vt:lpstr>STRATEGIC PLAN</vt:lpstr>
      <vt:lpstr>Who Are Our Members?</vt:lpstr>
      <vt:lpstr>Building for the Future</vt:lpstr>
      <vt:lpstr>Member Benefits</vt:lpstr>
      <vt:lpstr>LEARNING COMMUNITY</vt:lpstr>
      <vt:lpstr>ICMA Coaching Program</vt:lpstr>
      <vt:lpstr>THOUGHT LEADERSHIP &amp; RESOURCE NETWORK</vt:lpstr>
      <vt:lpstr>Publications, Performance Measurement</vt:lpstr>
      <vt:lpstr>Leadership &amp; Ethics</vt:lpstr>
      <vt:lpstr>ADVOCACY &amp; OUTREACH</vt:lpstr>
      <vt:lpstr>ICMA 104th Annual Conference </vt:lpstr>
      <vt:lpstr>PowerPoint Presentation</vt:lpstr>
    </vt:vector>
  </TitlesOfParts>
  <Company>ICMA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Erika Abrams</dc:creator>
  <cp:lastModifiedBy>Julia Heflin</cp:lastModifiedBy>
  <cp:revision>258</cp:revision>
  <cp:lastPrinted>2018-01-10T22:28:33Z</cp:lastPrinted>
  <dcterms:created xsi:type="dcterms:W3CDTF">2016-08-17T00:23:38Z</dcterms:created>
  <dcterms:modified xsi:type="dcterms:W3CDTF">2018-01-24T14:09:12Z</dcterms:modified>
</cp:coreProperties>
</file>